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12192000" cy="6858000"/>
  <p:embeddedFontLst>
    <p:embeddedFont>
      <p:font typeface="Do Hyeon"/>
      <p:regular r:id="rId41"/>
    </p:embeddedFont>
    <p:embeddedFont>
      <p:font typeface="Gowun Batang"/>
      <p:regular r:id="rId42"/>
      <p:bold r:id="rId43"/>
    </p:embeddedFont>
    <p:embeddedFont>
      <p:font typeface="Noto Sans"/>
      <p:regular r:id="rId44"/>
      <p:bold r:id="rId45"/>
      <p:italic r:id="rId46"/>
      <p:boldItalic r:id="rId47"/>
    </p:embeddedFont>
    <p:embeddedFont>
      <p:font typeface="Noto Sans SemiBold"/>
      <p:regular r:id="rId48"/>
      <p:bold r:id="rId49"/>
      <p:italic r:id="rId50"/>
      <p:boldItalic r:id="rId51"/>
    </p:embeddedFont>
    <p:embeddedFont>
      <p:font typeface="Song Myung"/>
      <p:regular r:id="rId52"/>
    </p:embeddedFont>
    <p:embeddedFont>
      <p:font typeface="Black Han Sans"/>
      <p:regular r:id="rId53"/>
    </p:embeddedFont>
    <p:embeddedFont>
      <p:font typeface="Noto Sans Symbols SemiBold"/>
      <p:regular r:id="rId54"/>
      <p:bold r:id="rId55"/>
    </p:embeddedFont>
    <p:embeddedFont>
      <p:font typeface="IBM Plex Sans KR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35">
          <p15:clr>
            <a:srgbClr val="A4A3A4"/>
          </p15:clr>
        </p15:guide>
        <p15:guide id="2" pos="2160">
          <p15:clr>
            <a:srgbClr val="A4A3A4"/>
          </p15:clr>
        </p15:guide>
        <p15:guide id="3" pos="2948">
          <p15:clr>
            <a:srgbClr val="747775"/>
          </p15:clr>
        </p15:guide>
      </p15:sldGuideLst>
    </p:ext>
    <p:ext uri="GoogleSlidesCustomDataVersion2">
      <go:slidesCustomData xmlns:go="http://customooxmlschemas.google.com/" r:id="rId58" roundtripDataSignature="AMtx7mj3DiGibeZgTGH7atNVJwO+UV5F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3C5172-99B1-416E-A3F3-4655E87B31AC}">
  <a:tblStyle styleId="{EA3C5172-99B1-416E-A3F3-4655E87B31A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35" orient="horz"/>
        <p:guide pos="2160"/>
        <p:guide pos="29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GowunBatang-regular.fntdata"/><Relationship Id="rId41" Type="http://schemas.openxmlformats.org/officeDocument/2006/relationships/font" Target="fonts/DoHyeon-regular.fntdata"/><Relationship Id="rId44" Type="http://schemas.openxmlformats.org/officeDocument/2006/relationships/font" Target="fonts/NotoSans-regular.fntdata"/><Relationship Id="rId43" Type="http://schemas.openxmlformats.org/officeDocument/2006/relationships/font" Target="fonts/GowunBatang-bold.fntdata"/><Relationship Id="rId46" Type="http://schemas.openxmlformats.org/officeDocument/2006/relationships/font" Target="fonts/NotoSans-italic.fntdata"/><Relationship Id="rId45" Type="http://schemas.openxmlformats.org/officeDocument/2006/relationships/font" Target="fonts/No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otoSansSemiBold-regular.fntdata"/><Relationship Id="rId47" Type="http://schemas.openxmlformats.org/officeDocument/2006/relationships/font" Target="fonts/NotoSans-boldItalic.fntdata"/><Relationship Id="rId49" Type="http://schemas.openxmlformats.org/officeDocument/2006/relationships/font" Target="fonts/NotoSans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otoSansSemiBold-boldItalic.fntdata"/><Relationship Id="rId50" Type="http://schemas.openxmlformats.org/officeDocument/2006/relationships/font" Target="fonts/NotoSansSemiBold-italic.fntdata"/><Relationship Id="rId53" Type="http://schemas.openxmlformats.org/officeDocument/2006/relationships/font" Target="fonts/BlackHanSans-regular.fntdata"/><Relationship Id="rId52" Type="http://schemas.openxmlformats.org/officeDocument/2006/relationships/font" Target="fonts/SongMyung-regular.fntdata"/><Relationship Id="rId11" Type="http://schemas.openxmlformats.org/officeDocument/2006/relationships/slide" Target="slides/slide5.xml"/><Relationship Id="rId55" Type="http://schemas.openxmlformats.org/officeDocument/2006/relationships/font" Target="fonts/NotoSansSymbolsSemiBold-bold.fntdata"/><Relationship Id="rId10" Type="http://schemas.openxmlformats.org/officeDocument/2006/relationships/slide" Target="slides/slide4.xml"/><Relationship Id="rId54" Type="http://schemas.openxmlformats.org/officeDocument/2006/relationships/font" Target="fonts/NotoSansSymbolsSemiBold-regular.fntdata"/><Relationship Id="rId13" Type="http://schemas.openxmlformats.org/officeDocument/2006/relationships/slide" Target="slides/slide7.xml"/><Relationship Id="rId57" Type="http://schemas.openxmlformats.org/officeDocument/2006/relationships/font" Target="fonts/IBMPlexSansKR-bold.fntdata"/><Relationship Id="rId12" Type="http://schemas.openxmlformats.org/officeDocument/2006/relationships/slide" Target="slides/slide6.xml"/><Relationship Id="rId56" Type="http://schemas.openxmlformats.org/officeDocument/2006/relationships/font" Target="fonts/IBMPlexSansKR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a658827df_23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ca658827df_23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ca658827df_23_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a658827df_25_2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ca658827df_25_2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a658827df_36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ca658827df_36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ac4b6dcb2_5_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cac4b6dcb2_5_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a658827df_36_3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ca658827df_36_3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a658827df_36_5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ca658827df_36_5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a658827df_36_10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ca658827df_36_10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a658827df_36_4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ca658827df_36_4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a658827df_36_1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ca658827df_36_1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a658827df_36_1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ca658827df_36_1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a658827df_36_2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ca658827df_36_2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a658827df_36_8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ca658827df_36_8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a658827df_25_4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ca658827df_25_4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a658827df_36_12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ca658827df_36_12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a658827df_37_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ca658827df_37_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a658827df_35_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ca658827df_35_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a658827df_35_1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ca658827df_35_1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a5fdc7be3_7_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ca5fdc7be3_7_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a5fdc7be3_7_1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ca5fdc7be3_7_1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a9459bb70_0_2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ca9459bb70_0_2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e492559ba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6e492559ba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6e492559ba_0_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ac4b6dcb2_18_2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cac4b6dcb2_18_2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cac4b6dcb2_18_2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a658827df_9_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ca658827df_9_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ac4b6dcb2_7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cac4b6dcb2_7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" name="Google Shape;18;p15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550080" y="3339058"/>
            <a:ext cx="7101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ctrTitle"/>
          </p:nvPr>
        </p:nvSpPr>
        <p:spPr>
          <a:xfrm>
            <a:off x="914400" y="2125980"/>
            <a:ext cx="103632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60960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627888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-125952" y="-313512"/>
            <a:ext cx="4509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550080" y="3339058"/>
            <a:ext cx="7101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64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hyperlink" Target="https://iostream.tistory.com/14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65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oYy1LhvyHTisoF96pR7XPlGpUDzlI7I3/view" TargetMode="External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wcSnfPQ1zp5prwjo0xSnxmIB2Qs157hm/view" TargetMode="External"/><Relationship Id="rId4" Type="http://schemas.openxmlformats.org/officeDocument/2006/relationships/image" Target="../media/image5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378c3f3d" id="50" name="Google Shape;5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 txBox="1"/>
          <p:nvPr>
            <p:ph type="title"/>
          </p:nvPr>
        </p:nvSpPr>
        <p:spPr>
          <a:xfrm>
            <a:off x="2581050" y="3084600"/>
            <a:ext cx="70299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rgbClr val="064499"/>
                </a:solidFill>
                <a:latin typeface="Do Hyeon"/>
                <a:ea typeface="Do Hyeon"/>
                <a:cs typeface="Do Hyeon"/>
                <a:sym typeface="Do Hyeon"/>
              </a:rPr>
              <a:t>웹툰 인사이트</a:t>
            </a:r>
            <a:endParaRPr sz="1200">
              <a:solidFill>
                <a:srgbClr val="5AB9C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5AB9CB"/>
                </a:solidFill>
              </a:rPr>
              <a:t>Text analysis to confirm trends of webtoon</a:t>
            </a:r>
            <a:endParaRPr sz="1200">
              <a:solidFill>
                <a:srgbClr val="5AB9C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6449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6682100" y="6348814"/>
            <a:ext cx="515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064499"/>
                </a:solidFill>
                <a:latin typeface="Courier New"/>
                <a:ea typeface="Courier New"/>
                <a:cs typeface="Courier New"/>
                <a:sym typeface="Courier New"/>
              </a:rPr>
              <a:t>김예선  문영식  조인준  최희범</a:t>
            </a:r>
            <a:endParaRPr b="1" sz="1900">
              <a:solidFill>
                <a:srgbClr val="0644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0" y="0"/>
            <a:ext cx="12192000" cy="782100"/>
          </a:xfrm>
          <a:prstGeom prst="round1Rect">
            <a:avLst>
              <a:gd fmla="val 4902" name="adj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lin ang="5400012" scaled="0"/>
          </a:gradFill>
          <a:ln>
            <a:noFill/>
          </a:ln>
          <a:effectLst>
            <a:outerShdw blurRad="165100" rotWithShape="0" algn="tl" dir="2700000" dist="38100">
              <a:srgbClr val="5AB9CB">
                <a:alpha val="24710"/>
              </a:srgbClr>
            </a:outerShdw>
          </a:effectLst>
        </p:spPr>
        <p:txBody>
          <a:bodyPr anchorCtr="0" anchor="t" bIns="45700" lIns="91425" spcFirstLastPara="1" rIns="91425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800">
                <a:solidFill>
                  <a:srgbClr val="FFFFFF"/>
                </a:solidFill>
              </a:rPr>
              <a:t>  </a:t>
            </a:r>
            <a:r>
              <a:rPr i="1" lang="ko-KR" sz="2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데이터 전처리 및 Text Mining</a:t>
            </a:r>
            <a:r>
              <a:rPr b="0" i="1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" name="Google Shape;5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2000" y="1077325"/>
            <a:ext cx="1578600" cy="5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6">
            <a:alphaModFix/>
          </a:blip>
          <a:srcRect b="18099" l="0" r="0" t="0"/>
          <a:stretch/>
        </p:blipFill>
        <p:spPr>
          <a:xfrm>
            <a:off x="10788400" y="5170450"/>
            <a:ext cx="1319224" cy="108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3956825" y="5627875"/>
            <a:ext cx="7205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rPr>
              <a:t>TEAM 1조</a:t>
            </a:r>
            <a:r>
              <a:rPr b="1" lang="ko-KR" sz="1600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rPr>
              <a:t> |</a:t>
            </a:r>
            <a:r>
              <a:rPr b="1" lang="ko-KR" sz="2400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rPr>
              <a:t> ALPHA911</a:t>
            </a:r>
            <a:endParaRPr>
              <a:solidFill>
                <a:srgbClr val="5AB9C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a658827df_23_0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6" name="Google Shape;226;g2ca658827df_2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00" y="1378625"/>
            <a:ext cx="1715450" cy="1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ca658827df_2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99" y="2786625"/>
            <a:ext cx="3455276" cy="4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ca658827df_2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250" y="1754376"/>
            <a:ext cx="7568950" cy="42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ca658827df_2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801" y="3389625"/>
            <a:ext cx="1804025" cy="303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g2ca658827df_23_0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g2ca658827df_23_0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봄툰 크롤링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32" name="Google Shape;232;g2ca658827df_23_0"/>
          <p:cNvSpPr/>
          <p:nvPr/>
        </p:nvSpPr>
        <p:spPr>
          <a:xfrm>
            <a:off x="637875" y="1197300"/>
            <a:ext cx="3767400" cy="2192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ca658827df_23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8"/>
          <p:cNvGrpSpPr/>
          <p:nvPr/>
        </p:nvGrpSpPr>
        <p:grpSpPr>
          <a:xfrm>
            <a:off x="714603" y="3669586"/>
            <a:ext cx="5428785" cy="2953239"/>
            <a:chOff x="541271" y="4561103"/>
            <a:chExt cx="5461005" cy="2106898"/>
          </a:xfrm>
        </p:grpSpPr>
        <p:pic>
          <p:nvPicPr>
            <p:cNvPr id="239" name="Google Shape;239;p8"/>
            <p:cNvPicPr preferRelativeResize="0"/>
            <p:nvPr/>
          </p:nvPicPr>
          <p:blipFill rotWithShape="1">
            <a:blip r:embed="rId3">
              <a:alphaModFix/>
            </a:blip>
            <a:srcRect b="77895" l="0" r="0" t="0"/>
            <a:stretch/>
          </p:blipFill>
          <p:spPr>
            <a:xfrm>
              <a:off x="541271" y="4561103"/>
              <a:ext cx="5461000" cy="918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8"/>
            <p:cNvPicPr preferRelativeResize="0"/>
            <p:nvPr/>
          </p:nvPicPr>
          <p:blipFill rotWithShape="1">
            <a:blip r:embed="rId3">
              <a:alphaModFix/>
            </a:blip>
            <a:srcRect b="45408" l="0" r="0" t="47922"/>
            <a:stretch/>
          </p:blipFill>
          <p:spPr>
            <a:xfrm>
              <a:off x="541275" y="5458000"/>
              <a:ext cx="5461001" cy="27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8"/>
            <p:cNvPicPr preferRelativeResize="0"/>
            <p:nvPr/>
          </p:nvPicPr>
          <p:blipFill rotWithShape="1">
            <a:blip r:embed="rId3">
              <a:alphaModFix/>
            </a:blip>
            <a:srcRect b="0" l="0" r="0" t="77493"/>
            <a:stretch/>
          </p:blipFill>
          <p:spPr>
            <a:xfrm>
              <a:off x="541275" y="5734850"/>
              <a:ext cx="5460998" cy="933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8"/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43" name="Google Shape;243;p8"/>
          <p:cNvPicPr preferRelativeResize="0"/>
          <p:nvPr/>
        </p:nvPicPr>
        <p:blipFill rotWithShape="1">
          <a:blip r:embed="rId4">
            <a:alphaModFix/>
          </a:blip>
          <a:srcRect b="9243" l="11221" r="0" t="25289"/>
          <a:stretch/>
        </p:blipFill>
        <p:spPr>
          <a:xfrm>
            <a:off x="7266513" y="3630425"/>
            <a:ext cx="3633588" cy="29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75" y="1374506"/>
            <a:ext cx="11780000" cy="21006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8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Google Shape;246;p8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크롤링 결과 데이터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47" name="Google Shape;247;p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a658827df_25_2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53" name="Google Shape;253;g2ca658827df_25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862" y="1341650"/>
            <a:ext cx="7648275" cy="5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g2ca658827df_25_26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g2ca658827df_25_26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결측치 제거 + 댓글 코퍼스 생성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56" name="Google Shape;256;g2ca658827df_25_2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a658827df_36_0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62" name="Google Shape;262;g2ca658827df_36_0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g2ca658827df_36_0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댓글 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코퍼스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64" name="Google Shape;264;g2ca658827df_3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850" y="1341650"/>
            <a:ext cx="7648299" cy="5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ca658827df_36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ac4b6dcb2_5_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71" name="Google Shape;271;g2cac4b6dcb2_5_1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g2cac4b6dcb2_5_1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불용어 사전 구축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73" name="Google Shape;273;g2cac4b6dcb2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00" y="1844139"/>
            <a:ext cx="2793000" cy="388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cac4b6dcb2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550" y="1197387"/>
            <a:ext cx="2859725" cy="531031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cac4b6dcb2_5_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a658827df_36_3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81" name="Google Shape;281;g2ca658827df_36_3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g2ca658827df_36_3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한국어 분석기 라이브러리 성능 비교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83" name="Google Shape;283;g2ca658827df_36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25" y="1154272"/>
            <a:ext cx="590550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ca658827df_36_35"/>
          <p:cNvSpPr txBox="1"/>
          <p:nvPr/>
        </p:nvSpPr>
        <p:spPr>
          <a:xfrm>
            <a:off x="1305800" y="6002500"/>
            <a:ext cx="61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</a:rPr>
              <a:t>Python의 timeit 으로 측정</a:t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212121"/>
                </a:solidFill>
              </a:rPr>
              <a:t>출처 및 참고 자료 : 속도 분석 + 성능 비교</a:t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https://iostream.tistory.com/144</a:t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285" name="Google Shape;285;g2ca658827df_36_35"/>
          <p:cNvSpPr txBox="1"/>
          <p:nvPr/>
        </p:nvSpPr>
        <p:spPr>
          <a:xfrm>
            <a:off x="7456100" y="1154275"/>
            <a:ext cx="4471800" cy="5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  <a:highlight>
                  <a:srgbClr val="FFFFFF"/>
                </a:highlight>
              </a:rPr>
              <a:t>한국어 분석 도구들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 KoNLPy : 다양한 형태소 분석기를 제공하는 파이썬 패키지.Okt(Open Korea Text), Hannanum, Kkma, Komoran, Mecab 등 포함 됨.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Okt : 트위터분석기라는 이름으로 진행되었던 프로젝트가 fork되어 진행되는 것으로 기본 베이스는 트위터 분석기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Hannanum : KAIST에서 개발한 형태소 분석기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Mecab : 일본어 형태소 분석기를 한국에 맞게 수정한 버전.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Komoran : Java로 작성된 형태소 분석기,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Soynlp : 비지도 학습을 기반으로 하는 한국어 전용 토큰화 도구. 데이터 내에서 자주 등장하는 단어를 기반으로 하는 토큰화를 수행.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Kkma : 서울대학교에서 만든 분석기, 성능은 좋으나 속도면에서 단점이 있다.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Khaiii : 카카오에서 개발한 형태소 분석기. 딥러닝 기반으로 정확도가 높음.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KSS(Korean Sentence Splitter) : 한국어 문장 분리를 위한 도구. 문장의 경계를 잘 인식하여 텍스트를 문장 단위로 나누는데 유용.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ETRI : 한국전자통신연구원에서 개발한 한국어 처리 API. 형태소 분석, 개체명 인식, 의존 구문분석 등 다양한 기능을 제공. 인터넷 연결이 필요.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Pororo : 카카오브레인에서 만든 한글 자연어처리 라이브러리.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KoBERT : 한국어 정보 처리를 위해 특별히 훈련된 BERT 모델. 토큰화 기능 외에도 한국어 텍스트의 이해와 생성 작업에 탁원한 성능을 보임.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Kiwi : 다양한 자연어 처리 기능을 제공. 형태소 분석, 품사 태깅 등 지원.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. KoGPT-2 : 한국어 생성 모델, 자연어 이해 및 생성 작업에 사용됨. 대화 생성, 문장 완성 등의 작업에 적합.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286" name="Google Shape;286;g2ca658827df_36_35"/>
          <p:cNvSpPr/>
          <p:nvPr/>
        </p:nvSpPr>
        <p:spPr>
          <a:xfrm>
            <a:off x="7456100" y="240672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ca658827df_36_35"/>
          <p:cNvSpPr/>
          <p:nvPr/>
        </p:nvSpPr>
        <p:spPr>
          <a:xfrm>
            <a:off x="7456100" y="396512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ca658827df_36_35"/>
          <p:cNvSpPr/>
          <p:nvPr/>
        </p:nvSpPr>
        <p:spPr>
          <a:xfrm>
            <a:off x="7456100" y="5127975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ca658827df_36_35"/>
          <p:cNvSpPr/>
          <p:nvPr/>
        </p:nvSpPr>
        <p:spPr>
          <a:xfrm>
            <a:off x="7456100" y="2642350"/>
            <a:ext cx="39387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ca658827df_36_3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a658827df_36_5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96" name="Google Shape;296;g2ca658827df_36_5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g2ca658827df_36_5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불용어 처리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(한국어 분석 라이브러리 사용 안함)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98" name="Google Shape;298;g2ca658827df_36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25" y="1176000"/>
            <a:ext cx="7235499" cy="54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ca658827df_36_55"/>
          <p:cNvSpPr/>
          <p:nvPr/>
        </p:nvSpPr>
        <p:spPr>
          <a:xfrm>
            <a:off x="2494300" y="3275150"/>
            <a:ext cx="8168400" cy="339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ca658827df_36_55"/>
          <p:cNvSpPr/>
          <p:nvPr/>
        </p:nvSpPr>
        <p:spPr>
          <a:xfrm>
            <a:off x="2836650" y="3812400"/>
            <a:ext cx="6468300" cy="606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ca658827df_36_55"/>
          <p:cNvSpPr/>
          <p:nvPr/>
        </p:nvSpPr>
        <p:spPr>
          <a:xfrm>
            <a:off x="584525" y="3761405"/>
            <a:ext cx="1989600" cy="708000"/>
          </a:xfrm>
          <a:prstGeom prst="chevron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ca658827df_36_55"/>
          <p:cNvSpPr txBox="1"/>
          <p:nvPr/>
        </p:nvSpPr>
        <p:spPr>
          <a:xfrm>
            <a:off x="1111150" y="3838125"/>
            <a:ext cx="105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리스트 대신 </a:t>
            </a:r>
            <a:endParaRPr sz="1200">
              <a:solidFill>
                <a:srgbClr val="FFFFFF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numpy 씀</a:t>
            </a:r>
            <a:endParaRPr sz="1200">
              <a:solidFill>
                <a:srgbClr val="FFFFFF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</p:txBody>
      </p:sp>
      <p:sp>
        <p:nvSpPr>
          <p:cNvPr id="303" name="Google Shape;303;g2ca658827df_36_5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a658827df_36_10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09" name="Google Shape;309;g2ca658827df_36_101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g2ca658827df_36_101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okt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11" name="Google Shape;311;g2ca658827df_36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200" y="1176000"/>
            <a:ext cx="7272324" cy="5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ca658827df_36_101"/>
          <p:cNvSpPr/>
          <p:nvPr/>
        </p:nvSpPr>
        <p:spPr>
          <a:xfrm>
            <a:off x="2658050" y="2359825"/>
            <a:ext cx="3285300" cy="795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ca658827df_36_10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a658827df_36_4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19" name="Google Shape;319;g2ca658827df_36_4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g2ca658827df_36_4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Hannanum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21" name="Google Shape;321;g2ca658827df_36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125" y="1176000"/>
            <a:ext cx="7136399" cy="5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ca658827df_36_45"/>
          <p:cNvSpPr/>
          <p:nvPr/>
        </p:nvSpPr>
        <p:spPr>
          <a:xfrm>
            <a:off x="2646150" y="3074200"/>
            <a:ext cx="3285300" cy="46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ca658827df_36_4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a658827df_36_1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29" name="Google Shape;329;g2ca658827df_36_11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g2ca658827df_36_11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mecab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31" name="Google Shape;331;g2ca658827df_36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000" y="1154375"/>
            <a:ext cx="7188526" cy="55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ca658827df_36_11"/>
          <p:cNvSpPr/>
          <p:nvPr/>
        </p:nvSpPr>
        <p:spPr>
          <a:xfrm>
            <a:off x="2646150" y="1129425"/>
            <a:ext cx="3285300" cy="1252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ca658827df_36_11"/>
          <p:cNvSpPr/>
          <p:nvPr/>
        </p:nvSpPr>
        <p:spPr>
          <a:xfrm>
            <a:off x="2646150" y="3699125"/>
            <a:ext cx="3285300" cy="405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ca658827df_36_1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795927" y="2406801"/>
            <a:ext cx="11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/>
              <a:t>01</a:t>
            </a:r>
            <a:endParaRPr sz="6600"/>
          </a:p>
        </p:txBody>
      </p:sp>
      <p:sp>
        <p:nvSpPr>
          <p:cNvPr id="62" name="Google Shape;62;p2"/>
          <p:cNvSpPr txBox="1"/>
          <p:nvPr/>
        </p:nvSpPr>
        <p:spPr>
          <a:xfrm>
            <a:off x="2777350" y="2406802"/>
            <a:ext cx="1022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5139775" y="2406802"/>
            <a:ext cx="11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9559600" y="2406802"/>
            <a:ext cx="977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477441" y="3151543"/>
            <a:ext cx="977265" cy="28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INTRO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3443999" y="3151550"/>
            <a:ext cx="1194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P</a:t>
            </a: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ROCESS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7811876" y="3151551"/>
            <a:ext cx="1108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RESULT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10104425" y="3151550"/>
            <a:ext cx="2087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ASSESSMENT</a:t>
            </a:r>
            <a:endParaRPr b="1" sz="1800">
              <a:solidFill>
                <a:srgbClr val="06449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487424" y="3396996"/>
            <a:ext cx="10704195" cy="0"/>
          </a:xfrm>
          <a:custGeom>
            <a:rect b="b" l="l" r="r" t="t"/>
            <a:pathLst>
              <a:path extrusionOk="0" h="120000" w="10704195">
                <a:moveTo>
                  <a:pt x="0" y="0"/>
                </a:moveTo>
                <a:lnTo>
                  <a:pt x="10703864" y="0"/>
                </a:lnTo>
              </a:path>
            </a:pathLst>
          </a:custGeom>
          <a:noFill/>
          <a:ln cap="flat" cmpd="sng" w="9525">
            <a:solidFill>
              <a:srgbClr val="064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p2"/>
          <p:cNvSpPr txBox="1"/>
          <p:nvPr/>
        </p:nvSpPr>
        <p:spPr>
          <a:xfrm>
            <a:off x="1477444" y="3744500"/>
            <a:ext cx="1409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443998" y="3698300"/>
            <a:ext cx="185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수행 절차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7811871" y="3652106"/>
            <a:ext cx="185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수행 </a:t>
            </a: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0104423" y="3698288"/>
            <a:ext cx="1706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자체 평가 및 의견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7206925" y="2406802"/>
            <a:ext cx="11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>
                <a:solidFill>
                  <a:srgbClr val="E8E8E8"/>
                </a:solidFill>
              </a:rPr>
              <a:t>4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5855748" y="3698300"/>
            <a:ext cx="1854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역할 분</a:t>
            </a: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담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837249" y="3151550"/>
            <a:ext cx="1194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Noto Sans"/>
                <a:ea typeface="Noto Sans"/>
                <a:cs typeface="Noto Sans"/>
                <a:sym typeface="Noto Sans"/>
              </a:rPr>
              <a:t>PART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a658827df_36_19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40" name="Google Shape;340;g2ca658827df_36_19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g2ca658827df_36_19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khaiii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42" name="Google Shape;342;g2ca658827df_36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251" y="1154375"/>
            <a:ext cx="7268275" cy="55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ca658827df_36_19"/>
          <p:cNvSpPr/>
          <p:nvPr/>
        </p:nvSpPr>
        <p:spPr>
          <a:xfrm>
            <a:off x="2741400" y="2431275"/>
            <a:ext cx="3285300" cy="46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ca658827df_36_1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a658827df_36_27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50" name="Google Shape;350;g2ca658827df_36_27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g2ca658827df_36_2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pororo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명사 추출 + 불용어 처리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52" name="Google Shape;352;g2ca658827df_36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350" y="1175997"/>
            <a:ext cx="7086600" cy="5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ca658827df_36_27"/>
          <p:cNvSpPr/>
          <p:nvPr/>
        </p:nvSpPr>
        <p:spPr>
          <a:xfrm>
            <a:off x="2789025" y="1176000"/>
            <a:ext cx="3285300" cy="767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ca658827df_36_2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a658827df_36_87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60" name="Google Shape;360;g2ca658827df_36_87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g2ca658827df_36_8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WordCloud 한글 깨짐 처리 + WC생성 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62" name="Google Shape;362;g2ca658827df_36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62" y="1685575"/>
            <a:ext cx="11016276" cy="4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ca658827df_36_87"/>
          <p:cNvSpPr/>
          <p:nvPr/>
        </p:nvSpPr>
        <p:spPr>
          <a:xfrm>
            <a:off x="297025" y="1554775"/>
            <a:ext cx="4756800" cy="708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ca658827df_36_87"/>
          <p:cNvSpPr/>
          <p:nvPr/>
        </p:nvSpPr>
        <p:spPr>
          <a:xfrm>
            <a:off x="297025" y="4916875"/>
            <a:ext cx="11591100" cy="1253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ca658827df_36_87"/>
          <p:cNvSpPr/>
          <p:nvPr/>
        </p:nvSpPr>
        <p:spPr>
          <a:xfrm>
            <a:off x="263350" y="2723925"/>
            <a:ext cx="4756800" cy="708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ca658827df_36_8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a658827df_25_47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72" name="Google Shape;372;g2ca658827df_25_47"/>
          <p:cNvCxnSpPr/>
          <p:nvPr/>
        </p:nvCxnSpPr>
        <p:spPr>
          <a:xfrm flipH="1" rot="10800000">
            <a:off x="4212811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g2ca658827df_25_4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각 WordCloud 결과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74" name="Google Shape;374;g2ca658827df_25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75" y="1112276"/>
            <a:ext cx="2251675" cy="2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ca658827df_25_47"/>
          <p:cNvSpPr txBox="1"/>
          <p:nvPr/>
        </p:nvSpPr>
        <p:spPr>
          <a:xfrm>
            <a:off x="3938125" y="3363950"/>
            <a:ext cx="175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mecab + 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76" name="Google Shape;376;g2ca658827df_25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400" y="1176000"/>
            <a:ext cx="2187950" cy="2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ca658827df_25_47"/>
          <p:cNvSpPr txBox="1"/>
          <p:nvPr/>
        </p:nvSpPr>
        <p:spPr>
          <a:xfrm>
            <a:off x="1716273" y="3387238"/>
            <a:ext cx="10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78" name="Google Shape;378;g2ca658827df_25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875" y="1154376"/>
            <a:ext cx="2251675" cy="2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ca658827df_25_47"/>
          <p:cNvSpPr txBox="1"/>
          <p:nvPr/>
        </p:nvSpPr>
        <p:spPr>
          <a:xfrm>
            <a:off x="6719600" y="3410525"/>
            <a:ext cx="166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okt + 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80" name="Google Shape;380;g2ca658827df_25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4325" y="1112276"/>
            <a:ext cx="2251675" cy="2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ca658827df_25_47"/>
          <p:cNvSpPr txBox="1"/>
          <p:nvPr/>
        </p:nvSpPr>
        <p:spPr>
          <a:xfrm>
            <a:off x="9141125" y="3410500"/>
            <a:ext cx="225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hannanum + 불용어 처리</a:t>
            </a:r>
            <a:endParaRPr sz="1200">
              <a:solidFill>
                <a:srgbClr val="21212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82" name="Google Shape;382;g2ca658827df_25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7325" y="3779825"/>
            <a:ext cx="4813449" cy="26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ca658827df_25_47"/>
          <p:cNvSpPr txBox="1"/>
          <p:nvPr/>
        </p:nvSpPr>
        <p:spPr>
          <a:xfrm>
            <a:off x="3099449" y="6415300"/>
            <a:ext cx="12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200">
                <a:solidFill>
                  <a:srgbClr val="212121"/>
                </a:solidFill>
              </a:rPr>
              <a:t>pororo </a:t>
            </a:r>
            <a:r>
              <a:rPr b="1" i="1" lang="ko-KR" sz="1200">
                <a:solidFill>
                  <a:srgbClr val="FF0000"/>
                </a:solidFill>
              </a:rPr>
              <a:t>에러</a:t>
            </a:r>
            <a:endParaRPr b="1" i="1" sz="1200">
              <a:solidFill>
                <a:srgbClr val="FF0000"/>
              </a:solidFill>
            </a:endParaRPr>
          </a:p>
        </p:txBody>
      </p:sp>
      <p:pic>
        <p:nvPicPr>
          <p:cNvPr id="384" name="Google Shape;384;g2ca658827df_25_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2250" y="3953850"/>
            <a:ext cx="5130651" cy="2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ca658827df_25_47"/>
          <p:cNvSpPr txBox="1"/>
          <p:nvPr/>
        </p:nvSpPr>
        <p:spPr>
          <a:xfrm>
            <a:off x="8624635" y="6415300"/>
            <a:ext cx="11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200">
                <a:solidFill>
                  <a:srgbClr val="212121"/>
                </a:solidFill>
              </a:rPr>
              <a:t>khaiii </a:t>
            </a:r>
            <a:r>
              <a:rPr b="1" i="1" lang="ko-KR" sz="1200">
                <a:solidFill>
                  <a:srgbClr val="FF0000"/>
                </a:solidFill>
              </a:rPr>
              <a:t>에러</a:t>
            </a:r>
            <a:endParaRPr b="1" i="1" sz="1200">
              <a:solidFill>
                <a:srgbClr val="FF0000"/>
              </a:solidFill>
            </a:endParaRPr>
          </a:p>
        </p:txBody>
      </p:sp>
      <p:sp>
        <p:nvSpPr>
          <p:cNvPr id="386" name="Google Shape;386;g2ca658827df_25_4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a658827df_36_124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92" name="Google Shape;392;g2ca658827df_36_124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g2ca658827df_36_124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pyLDA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394" name="Google Shape;394;g2ca658827df_36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50" y="1482000"/>
            <a:ext cx="5136500" cy="509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ca658827df_36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102" y="1568000"/>
            <a:ext cx="5625074" cy="49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ca658827df_36_12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a658827df_37_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02" name="Google Shape;402;g2ca658827df_37_6"/>
          <p:cNvCxnSpPr/>
          <p:nvPr/>
        </p:nvCxnSpPr>
        <p:spPr>
          <a:xfrm flipH="1" rot="10800000">
            <a:off x="3970311" y="964865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g2ca658827df_37_6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pyLDA 시연 영상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404" name="Google Shape;404;g2ca658827df_37_6" title="LDA 시연영상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313" y="1328602"/>
            <a:ext cx="7019375" cy="52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ca658827df_37_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a658827df_35_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1" name="Google Shape;411;g2ca658827df_35_6"/>
          <p:cNvSpPr/>
          <p:nvPr/>
        </p:nvSpPr>
        <p:spPr>
          <a:xfrm>
            <a:off x="4822454" y="232471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한국어 코퍼스 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 전환 결과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12" name="Google Shape;412;g2ca658827df_35_6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g2ca658827df_35_6"/>
          <p:cNvSpPr/>
          <p:nvPr/>
        </p:nvSpPr>
        <p:spPr>
          <a:xfrm rot="8100000">
            <a:off x="5439576" y="2709745"/>
            <a:ext cx="3635486" cy="2967790"/>
          </a:xfrm>
          <a:custGeom>
            <a:rect b="b" l="l" r="r" t="t"/>
            <a:pathLst>
              <a:path extrusionOk="0" h="2966141" w="3633465">
                <a:moveTo>
                  <a:pt x="3633465" y="2966141"/>
                </a:moveTo>
                <a:lnTo>
                  <a:pt x="2295157" y="2966141"/>
                </a:lnTo>
                <a:lnTo>
                  <a:pt x="2295157" y="2959866"/>
                </a:lnTo>
                <a:lnTo>
                  <a:pt x="2292466" y="2962557"/>
                </a:lnTo>
                <a:lnTo>
                  <a:pt x="335045" y="1005135"/>
                </a:lnTo>
                <a:lnTo>
                  <a:pt x="0" y="1340180"/>
                </a:lnTo>
                <a:lnTo>
                  <a:pt x="0" y="0"/>
                </a:lnTo>
                <a:lnTo>
                  <a:pt x="1340180" y="0"/>
                </a:lnTo>
                <a:lnTo>
                  <a:pt x="1005135" y="335045"/>
                </a:lnTo>
                <a:lnTo>
                  <a:pt x="2962556" y="2292467"/>
                </a:lnTo>
                <a:lnTo>
                  <a:pt x="2961173" y="2293850"/>
                </a:lnTo>
                <a:close/>
              </a:path>
            </a:pathLst>
          </a:custGeom>
          <a:solidFill>
            <a:srgbClr val="8CB7D7"/>
          </a:solidFill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4" name="Google Shape;414;g2ca658827df_3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1824"/>
            <a:ext cx="11730756" cy="55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ca658827df_35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13" y="1281827"/>
            <a:ext cx="12191999" cy="63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ca658827df_35_6"/>
          <p:cNvSpPr/>
          <p:nvPr/>
        </p:nvSpPr>
        <p:spPr>
          <a:xfrm>
            <a:off x="408450" y="1476175"/>
            <a:ext cx="95970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ca658827df_35_6"/>
          <p:cNvSpPr/>
          <p:nvPr/>
        </p:nvSpPr>
        <p:spPr>
          <a:xfrm>
            <a:off x="408450" y="1946075"/>
            <a:ext cx="95970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ca658827df_35_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a658827df_35_14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4" name="Google Shape;424;g2ca658827df_35_14"/>
          <p:cNvSpPr/>
          <p:nvPr/>
        </p:nvSpPr>
        <p:spPr>
          <a:xfrm>
            <a:off x="4679998" y="198137"/>
            <a:ext cx="6568624" cy="707482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한국어 코퍼스 -&gt; 영어 전환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25" name="Google Shape;425;g2ca658827df_35_14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6" name="Google Shape;426;g2ca658827df_3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638" y="1780750"/>
            <a:ext cx="6062725" cy="49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ca658827df_35_14"/>
          <p:cNvSpPr/>
          <p:nvPr/>
        </p:nvSpPr>
        <p:spPr>
          <a:xfrm>
            <a:off x="2935700" y="3453075"/>
            <a:ext cx="4100700" cy="2295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ca658827df_35_14"/>
          <p:cNvSpPr/>
          <p:nvPr/>
        </p:nvSpPr>
        <p:spPr>
          <a:xfrm>
            <a:off x="627425" y="3672205"/>
            <a:ext cx="1989600" cy="708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ca658827df_35_14"/>
          <p:cNvSpPr txBox="1"/>
          <p:nvPr/>
        </p:nvSpPr>
        <p:spPr>
          <a:xfrm>
            <a:off x="984700" y="3833750"/>
            <a:ext cx="14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Translator ( )</a:t>
            </a:r>
            <a:endParaRPr sz="1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0" name="Google Shape;430;g2ca658827df_35_1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a5fdc7be3_7_2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6" name="Google Shape;436;g2ca5fdc7be3_7_2"/>
          <p:cNvSpPr/>
          <p:nvPr/>
        </p:nvSpPr>
        <p:spPr>
          <a:xfrm>
            <a:off x="6324600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작성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37" name="Google Shape;437;g2ca5fdc7be3_7_2"/>
          <p:cNvSpPr/>
          <p:nvPr/>
        </p:nvSpPr>
        <p:spPr>
          <a:xfrm>
            <a:off x="556154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영문_</a:t>
            </a:r>
            <a:r>
              <a:rPr b="1" lang="ko-KR" sz="1800">
                <a:solidFill>
                  <a:srgbClr val="404040"/>
                </a:solidFill>
                <a:highlight>
                  <a:srgbClr val="F1C232"/>
                </a:highlight>
                <a:latin typeface="Gowun Batang"/>
                <a:ea typeface="Gowun Batang"/>
                <a:cs typeface="Gowun Batang"/>
                <a:sym typeface="Gowun Batang"/>
              </a:rPr>
              <a:t>1만개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 워드클라우드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38" name="Google Shape;438;g2ca5fdc7be3_7_2"/>
          <p:cNvCxnSpPr/>
          <p:nvPr/>
        </p:nvCxnSpPr>
        <p:spPr>
          <a:xfrm flipH="1" rot="10800000">
            <a:off x="3891911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9" name="Google Shape;439;g2ca5fdc7be3_7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2200206"/>
            <a:ext cx="479107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ca5fdc7be3_7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00" y="2200212"/>
            <a:ext cx="5645401" cy="3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ca5fdc7be3_7_2"/>
          <p:cNvSpPr txBox="1"/>
          <p:nvPr/>
        </p:nvSpPr>
        <p:spPr>
          <a:xfrm>
            <a:off x="874925" y="6127975"/>
            <a:ext cx="46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추가된 불용어 </a:t>
            </a:r>
            <a:r>
              <a:rPr b="1" lang="ko-KR" sz="1800">
                <a:solidFill>
                  <a:schemeClr val="accent2"/>
                </a:solidFill>
                <a:latin typeface="Song Myung"/>
                <a:ea typeface="Song Myung"/>
                <a:cs typeface="Song Myung"/>
                <a:sym typeface="Song Myung"/>
              </a:rPr>
              <a:t>미처리</a:t>
            </a: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 및 테스트데이터 확인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42" name="Google Shape;442;g2ca5fdc7be3_7_2"/>
          <p:cNvSpPr/>
          <p:nvPr/>
        </p:nvSpPr>
        <p:spPr>
          <a:xfrm>
            <a:off x="6067850" y="2828550"/>
            <a:ext cx="4100700" cy="14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443" name="Google Shape;443;g2ca5fdc7be3_7_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a5fdc7be3_7_1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9" name="Google Shape;449;g2ca5fdc7be3_7_15"/>
          <p:cNvSpPr/>
          <p:nvPr/>
        </p:nvSpPr>
        <p:spPr>
          <a:xfrm>
            <a:off x="6324600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작성 코드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50" name="Google Shape;450;g2ca5fdc7be3_7_15"/>
          <p:cNvSpPr/>
          <p:nvPr/>
        </p:nvSpPr>
        <p:spPr>
          <a:xfrm>
            <a:off x="556154" y="1281683"/>
            <a:ext cx="5428615" cy="63881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영문_</a:t>
            </a:r>
            <a:r>
              <a:rPr b="1" lang="ko-KR" sz="1800">
                <a:solidFill>
                  <a:srgbClr val="404040"/>
                </a:solidFill>
                <a:highlight>
                  <a:srgbClr val="F1C232"/>
                </a:highlight>
                <a:latin typeface="Gowun Batang"/>
                <a:ea typeface="Gowun Batang"/>
                <a:cs typeface="Gowun Batang"/>
                <a:sym typeface="Gowun Batang"/>
              </a:rPr>
              <a:t>ALL댓글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  워드클라우드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51" name="Google Shape;451;g2ca5fdc7be3_7_15"/>
          <p:cNvCxnSpPr/>
          <p:nvPr/>
        </p:nvCxnSpPr>
        <p:spPr>
          <a:xfrm flipH="1" rot="10800000">
            <a:off x="39703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2" name="Google Shape;452;g2ca5fdc7be3_7_15"/>
          <p:cNvGrpSpPr/>
          <p:nvPr/>
        </p:nvGrpSpPr>
        <p:grpSpPr>
          <a:xfrm>
            <a:off x="6324743" y="2280539"/>
            <a:ext cx="5428342" cy="3739608"/>
            <a:chOff x="6401725" y="2231275"/>
            <a:chExt cx="5661600" cy="3900300"/>
          </a:xfrm>
        </p:grpSpPr>
        <p:sp>
          <p:nvSpPr>
            <p:cNvPr id="453" name="Google Shape;453;g2ca5fdc7be3_7_15"/>
            <p:cNvSpPr txBox="1"/>
            <p:nvPr/>
          </p:nvSpPr>
          <p:spPr>
            <a:xfrm>
              <a:off x="6401725" y="2231275"/>
              <a:ext cx="5661600" cy="3900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12121"/>
                </a:solidFill>
              </a:endParaRPr>
            </a:p>
          </p:txBody>
        </p:sp>
        <p:pic>
          <p:nvPicPr>
            <p:cNvPr id="454" name="Google Shape;454;g2ca5fdc7be3_7_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9500" y="2645813"/>
              <a:ext cx="5428624" cy="3009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5" name="Google Shape;455;g2ca5fdc7be3_7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13" y="2200200"/>
            <a:ext cx="4986387" cy="39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ca5fdc7be3_7_15"/>
          <p:cNvSpPr txBox="1"/>
          <p:nvPr/>
        </p:nvSpPr>
        <p:spPr>
          <a:xfrm>
            <a:off x="874925" y="6298200"/>
            <a:ext cx="46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추가된 불용어 </a:t>
            </a:r>
            <a:r>
              <a:rPr b="1" lang="ko-KR" sz="1800">
                <a:solidFill>
                  <a:srgbClr val="4A86E8"/>
                </a:solidFill>
                <a:latin typeface="Song Myung"/>
                <a:ea typeface="Song Myung"/>
                <a:cs typeface="Song Myung"/>
                <a:sym typeface="Song Myung"/>
              </a:rPr>
              <a:t>처리</a:t>
            </a:r>
            <a:r>
              <a:rPr b="1" lang="ko-KR" sz="1800">
                <a:solidFill>
                  <a:srgbClr val="404040"/>
                </a:solidFill>
                <a:latin typeface="Song Myung"/>
                <a:ea typeface="Song Myung"/>
                <a:cs typeface="Song Myung"/>
                <a:sym typeface="Song Myung"/>
              </a:rPr>
              <a:t> 및 전체 댓글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57" name="Google Shape;457;g2ca5fdc7be3_7_15"/>
          <p:cNvSpPr/>
          <p:nvPr/>
        </p:nvSpPr>
        <p:spPr>
          <a:xfrm>
            <a:off x="6067850" y="2828550"/>
            <a:ext cx="4100700" cy="14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58" name="Google Shape;458;g2ca5fdc7be3_7_1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/>
          <p:nvPr/>
        </p:nvSpPr>
        <p:spPr>
          <a:xfrm>
            <a:off x="2753867" y="1828800"/>
            <a:ext cx="0" cy="4541520"/>
          </a:xfrm>
          <a:custGeom>
            <a:rect b="b" l="l" r="r" t="t"/>
            <a:pathLst>
              <a:path extrusionOk="0" h="4541520" w="120000">
                <a:moveTo>
                  <a:pt x="0" y="0"/>
                </a:moveTo>
                <a:lnTo>
                  <a:pt x="0" y="4541520"/>
                </a:lnTo>
              </a:path>
            </a:pathLst>
          </a:custGeom>
          <a:noFill/>
          <a:ln cap="flat" cmpd="sng" w="127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3"/>
          <p:cNvSpPr txBox="1"/>
          <p:nvPr/>
        </p:nvSpPr>
        <p:spPr>
          <a:xfrm>
            <a:off x="450425" y="1316637"/>
            <a:ext cx="1933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TEAM | ALPHA911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4" name="Google Shape;84;p3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600" y="1163552"/>
            <a:ext cx="2947604" cy="555122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 b="6208" l="0" r="0" t="0"/>
          <a:stretch/>
        </p:blipFill>
        <p:spPr>
          <a:xfrm>
            <a:off x="3429000" y="1335775"/>
            <a:ext cx="4314951" cy="520677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dot"/>
            <a:bevel/>
            <a:headEnd len="sm" w="sm" type="none"/>
            <a:tailEnd len="sm" w="sm" type="none"/>
          </a:ln>
        </p:spPr>
      </p:pic>
      <p:sp>
        <p:nvSpPr>
          <p:cNvPr id="87" name="Google Shape;87;p3"/>
          <p:cNvSpPr/>
          <p:nvPr/>
        </p:nvSpPr>
        <p:spPr>
          <a:xfrm>
            <a:off x="199351" y="2219550"/>
            <a:ext cx="2435638" cy="2716343"/>
          </a:xfrm>
          <a:custGeom>
            <a:rect b="b" l="l" r="r" t="t"/>
            <a:pathLst>
              <a:path extrusionOk="0" h="1732914" w="2319655">
                <a:moveTo>
                  <a:pt x="0" y="264528"/>
                </a:moveTo>
                <a:lnTo>
                  <a:pt x="4261" y="216980"/>
                </a:lnTo>
                <a:lnTo>
                  <a:pt x="16548" y="172228"/>
                </a:lnTo>
                <a:lnTo>
                  <a:pt x="36114" y="131018"/>
                </a:lnTo>
                <a:lnTo>
                  <a:pt x="62211" y="94098"/>
                </a:lnTo>
                <a:lnTo>
                  <a:pt x="94093" y="62215"/>
                </a:lnTo>
                <a:lnTo>
                  <a:pt x="131013" y="36117"/>
                </a:lnTo>
                <a:lnTo>
                  <a:pt x="172223" y="16550"/>
                </a:lnTo>
                <a:lnTo>
                  <a:pt x="216977" y="4262"/>
                </a:lnTo>
                <a:lnTo>
                  <a:pt x="264528" y="0"/>
                </a:lnTo>
                <a:lnTo>
                  <a:pt x="2054999" y="0"/>
                </a:lnTo>
                <a:lnTo>
                  <a:pt x="2102550" y="4262"/>
                </a:lnTo>
                <a:lnTo>
                  <a:pt x="2147304" y="16550"/>
                </a:lnTo>
                <a:lnTo>
                  <a:pt x="2188514" y="36117"/>
                </a:lnTo>
                <a:lnTo>
                  <a:pt x="2225434" y="62215"/>
                </a:lnTo>
                <a:lnTo>
                  <a:pt x="2257316" y="94098"/>
                </a:lnTo>
                <a:lnTo>
                  <a:pt x="2283413" y="131018"/>
                </a:lnTo>
                <a:lnTo>
                  <a:pt x="2302979" y="172228"/>
                </a:lnTo>
                <a:lnTo>
                  <a:pt x="2315266" y="216980"/>
                </a:lnTo>
                <a:lnTo>
                  <a:pt x="2319528" y="264528"/>
                </a:lnTo>
                <a:lnTo>
                  <a:pt x="2319528" y="1468259"/>
                </a:lnTo>
                <a:lnTo>
                  <a:pt x="2315266" y="1515810"/>
                </a:lnTo>
                <a:lnTo>
                  <a:pt x="2302979" y="1560564"/>
                </a:lnTo>
                <a:lnTo>
                  <a:pt x="2283413" y="1601774"/>
                </a:lnTo>
                <a:lnTo>
                  <a:pt x="2257316" y="1638694"/>
                </a:lnTo>
                <a:lnTo>
                  <a:pt x="2225434" y="1670576"/>
                </a:lnTo>
                <a:lnTo>
                  <a:pt x="2188514" y="1696673"/>
                </a:lnTo>
                <a:lnTo>
                  <a:pt x="2147304" y="1716239"/>
                </a:lnTo>
                <a:lnTo>
                  <a:pt x="2102550" y="1728526"/>
                </a:lnTo>
                <a:lnTo>
                  <a:pt x="2054999" y="1732788"/>
                </a:lnTo>
                <a:lnTo>
                  <a:pt x="264528" y="1732788"/>
                </a:lnTo>
                <a:lnTo>
                  <a:pt x="216977" y="1728526"/>
                </a:lnTo>
                <a:lnTo>
                  <a:pt x="172223" y="1716239"/>
                </a:lnTo>
                <a:lnTo>
                  <a:pt x="131013" y="1696673"/>
                </a:lnTo>
                <a:lnTo>
                  <a:pt x="94093" y="1670576"/>
                </a:lnTo>
                <a:lnTo>
                  <a:pt x="62211" y="1638694"/>
                </a:lnTo>
                <a:lnTo>
                  <a:pt x="36114" y="1601774"/>
                </a:lnTo>
                <a:lnTo>
                  <a:pt x="16548" y="1560564"/>
                </a:lnTo>
                <a:lnTo>
                  <a:pt x="4261" y="1515810"/>
                </a:lnTo>
                <a:lnTo>
                  <a:pt x="0" y="1468259"/>
                </a:lnTo>
                <a:lnTo>
                  <a:pt x="0" y="264528"/>
                </a:lnTo>
                <a:close/>
              </a:path>
            </a:pathLst>
          </a:custGeom>
          <a:noFill/>
          <a:ln cap="flat" cmpd="sng" w="19050">
            <a:solidFill>
              <a:srgbClr val="064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분석할 데이터가 충분한지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분석 실현이 가능한지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분석 후 인사이트가 있을지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508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 sz="1500">
                <a:solidFill>
                  <a:srgbClr val="B4C6E7"/>
                </a:solidFill>
                <a:latin typeface="Do Hyeon"/>
                <a:ea typeface="Do Hyeon"/>
                <a:cs typeface="Do Hyeon"/>
                <a:sym typeface="Do Hyeon"/>
              </a:rPr>
              <a:t>심화 학습이 가능한지</a:t>
            </a:r>
            <a:endParaRPr i="1" sz="1500">
              <a:solidFill>
                <a:srgbClr val="B4C6E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" name="Google Shape;89;p3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a9459bb70_0_2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64" name="Google Shape;464;g2ca9459bb70_0_2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5" name="Google Shape;465;g2ca9459bb70_0_25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영문 버전 </a:t>
            </a: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LDA 결과</a:t>
            </a:r>
            <a:endParaRPr b="1" sz="18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66" name="Google Shape;466;g2ca9459bb70_0_25"/>
          <p:cNvSpPr txBox="1"/>
          <p:nvPr/>
        </p:nvSpPr>
        <p:spPr>
          <a:xfrm>
            <a:off x="1175700" y="1176000"/>
            <a:ext cx="30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12121"/>
                </a:solidFill>
                <a:latin typeface="Impact"/>
                <a:ea typeface="Impact"/>
                <a:cs typeface="Impact"/>
                <a:sym typeface="Impact"/>
              </a:rPr>
              <a:t>TF-IDF 행렬의 크기 : (72635, 1000)</a:t>
            </a:r>
            <a:endParaRPr sz="1200">
              <a:solidFill>
                <a:srgbClr val="21212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67" name="Google Shape;467;g2ca9459bb70_0_25" title="2024-04-10 00 58 5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550" y="1665225"/>
            <a:ext cx="5512326" cy="4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ca9459bb70_0_25"/>
          <p:cNvSpPr txBox="1"/>
          <p:nvPr/>
        </p:nvSpPr>
        <p:spPr>
          <a:xfrm>
            <a:off x="396600" y="1657825"/>
            <a:ext cx="5135700" cy="4257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vectorizer = TfidfVectorizer(stop_words=stop_words, max_features= 1000,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# 상위 1,000개의 단어를 보존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max_df = 0.5, smooth_idf=True)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X = vectorizer.fit_transform(getRead_word['0'].values.astype('U'))  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# astype()을 사용한 데이터형 dtype 변환 (캐스트)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# TF-IDF 행렬의 크기 확인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print('TF-IDF 행렬의 크기 :',X.shape)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FF0000"/>
                </a:solidFill>
                <a:latin typeface="Gowun Batang"/>
                <a:ea typeface="Gowun Batang"/>
                <a:cs typeface="Gowun Batang"/>
                <a:sym typeface="Gowun Batang"/>
              </a:rPr>
              <a:t>.</a:t>
            </a:r>
            <a:endParaRPr b="1" sz="1100">
              <a:solidFill>
                <a:srgbClr val="FF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FF0000"/>
                </a:solidFill>
                <a:latin typeface="Gowun Batang"/>
                <a:ea typeface="Gowun Batang"/>
                <a:cs typeface="Gowun Batang"/>
                <a:sym typeface="Gowun Batang"/>
              </a:rPr>
              <a:t>.</a:t>
            </a:r>
            <a:endParaRPr b="1" sz="1100">
              <a:solidFill>
                <a:srgbClr val="FF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100">
                <a:solidFill>
                  <a:srgbClr val="FF0000"/>
                </a:solidFill>
                <a:latin typeface="Gowun Batang"/>
                <a:ea typeface="Gowun Batang"/>
                <a:cs typeface="Gowun Batang"/>
                <a:sym typeface="Gowun Batang"/>
              </a:rPr>
              <a:t>.</a:t>
            </a:r>
            <a:endParaRPr b="1" sz="1100">
              <a:solidFill>
                <a:srgbClr val="FF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pyLDAvis.enable_notebook()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vis = pyLDAvis.lda_model.prepare(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 lda_model = lda_model,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dtm = X,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vectorizer = vectorizer,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            mds='tsne')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212121"/>
                </a:solidFill>
                <a:latin typeface="Gowun Batang"/>
                <a:ea typeface="Gowun Batang"/>
                <a:cs typeface="Gowun Batang"/>
                <a:sym typeface="Gowun Batang"/>
              </a:rPr>
              <a:t>pyLDAvis.display(vis)</a:t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1212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69" name="Google Shape;469;g2ca9459bb70_0_2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6e492559ba_0_0"/>
          <p:cNvSpPr txBox="1"/>
          <p:nvPr/>
        </p:nvSpPr>
        <p:spPr>
          <a:xfrm>
            <a:off x="619792" y="410563"/>
            <a:ext cx="40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93939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 Insight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6" name="Google Shape;476;g26e492559ba_0_0"/>
          <p:cNvSpPr/>
          <p:nvPr/>
        </p:nvSpPr>
        <p:spPr>
          <a:xfrm>
            <a:off x="412355" y="407355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6e492559ba_0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78" name="Google Shape;478;g26e492559ba_0_0"/>
          <p:cNvPicPr preferRelativeResize="0"/>
          <p:nvPr/>
        </p:nvPicPr>
        <p:blipFill rotWithShape="1">
          <a:blip r:embed="rId3">
            <a:alphaModFix/>
          </a:blip>
          <a:srcRect b="0" l="1298" r="19531" t="10482"/>
          <a:stretch/>
        </p:blipFill>
        <p:spPr>
          <a:xfrm>
            <a:off x="520352" y="1312575"/>
            <a:ext cx="3433076" cy="25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6e492559b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588" y="3505775"/>
            <a:ext cx="2097862" cy="31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6e492559ba_0_0"/>
          <p:cNvPicPr preferRelativeResize="0"/>
          <p:nvPr/>
        </p:nvPicPr>
        <p:blipFill rotWithShape="1">
          <a:blip r:embed="rId5">
            <a:alphaModFix/>
          </a:blip>
          <a:srcRect b="1088" l="49503" r="6950" t="17716"/>
          <a:stretch/>
        </p:blipFill>
        <p:spPr>
          <a:xfrm>
            <a:off x="7947937" y="1312575"/>
            <a:ext cx="3770952" cy="43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6e492559b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000" y="4184304"/>
            <a:ext cx="3267925" cy="25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26e492559ba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0300" y="1273300"/>
            <a:ext cx="2979725" cy="29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ac4b6dcb2_18_29"/>
          <p:cNvSpPr/>
          <p:nvPr/>
        </p:nvSpPr>
        <p:spPr>
          <a:xfrm>
            <a:off x="7035538" y="875339"/>
            <a:ext cx="2135716" cy="3440079"/>
          </a:xfrm>
          <a:custGeom>
            <a:rect b="b" l="l" r="r" t="t"/>
            <a:pathLst>
              <a:path extrusionOk="0" h="2848927" w="1768709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157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sz="4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2cac4b6dcb2_18_29"/>
          <p:cNvSpPr txBox="1"/>
          <p:nvPr/>
        </p:nvSpPr>
        <p:spPr>
          <a:xfrm>
            <a:off x="619792" y="410563"/>
            <a:ext cx="40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93939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we used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0" name="Google Shape;490;g2cac4b6dcb2_18_29"/>
          <p:cNvSpPr/>
          <p:nvPr/>
        </p:nvSpPr>
        <p:spPr>
          <a:xfrm>
            <a:off x="412355" y="407355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cac4b6dcb2_18_29"/>
          <p:cNvSpPr/>
          <p:nvPr/>
        </p:nvSpPr>
        <p:spPr>
          <a:xfrm>
            <a:off x="1216129" y="3868786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cac4b6dcb2_18_29"/>
          <p:cNvSpPr txBox="1"/>
          <p:nvPr/>
        </p:nvSpPr>
        <p:spPr>
          <a:xfrm>
            <a:off x="2024298" y="5842198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LDA / word cloud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3" name="Google Shape;493;g2cac4b6dcb2_18_29"/>
          <p:cNvSpPr/>
          <p:nvPr/>
        </p:nvSpPr>
        <p:spPr>
          <a:xfrm>
            <a:off x="1216129" y="1312574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2cac4b6dcb2_18_29"/>
          <p:cNvSpPr txBox="1"/>
          <p:nvPr/>
        </p:nvSpPr>
        <p:spPr>
          <a:xfrm>
            <a:off x="2024300" y="3285975"/>
            <a:ext cx="187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PYTHON / Google Colab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5" name="Google Shape;495;g2cac4b6dcb2_18_29"/>
          <p:cNvSpPr/>
          <p:nvPr/>
        </p:nvSpPr>
        <p:spPr>
          <a:xfrm>
            <a:off x="4830867" y="1312574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2cac4b6dcb2_18_29"/>
          <p:cNvSpPr txBox="1"/>
          <p:nvPr/>
        </p:nvSpPr>
        <p:spPr>
          <a:xfrm>
            <a:off x="5639036" y="3285986"/>
            <a:ext cx="165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KoNLPy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7" name="Google Shape;497;g2cac4b6dcb2_18_29"/>
          <p:cNvSpPr/>
          <p:nvPr/>
        </p:nvSpPr>
        <p:spPr>
          <a:xfrm>
            <a:off x="8445605" y="1312574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2cac4b6dcb2_18_29"/>
          <p:cNvSpPr txBox="1"/>
          <p:nvPr/>
        </p:nvSpPr>
        <p:spPr>
          <a:xfrm>
            <a:off x="9253774" y="3285986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ko-KR">
                <a:solidFill>
                  <a:srgbClr val="3F3F3F"/>
                </a:solidFill>
                <a:latin typeface="Courier New"/>
                <a:ea typeface="Courier New"/>
                <a:cs typeface="Courier New"/>
                <a:sym typeface="Courier New"/>
              </a:rPr>
              <a:t>Hub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9" name="Google Shape;499;g2cac4b6dcb2_18_29"/>
          <p:cNvSpPr/>
          <p:nvPr/>
        </p:nvSpPr>
        <p:spPr>
          <a:xfrm>
            <a:off x="4830867" y="3868786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cac4b6dcb2_18_29"/>
          <p:cNvSpPr txBox="1"/>
          <p:nvPr/>
        </p:nvSpPr>
        <p:spPr>
          <a:xfrm>
            <a:off x="5639036" y="5842198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NumPy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01" name="Google Shape;501;g2cac4b6dcb2_18_29"/>
          <p:cNvSpPr/>
          <p:nvPr/>
        </p:nvSpPr>
        <p:spPr>
          <a:xfrm>
            <a:off x="8445605" y="3868786"/>
            <a:ext cx="3273300" cy="1908300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2cac4b6dcb2_18_29"/>
          <p:cNvSpPr txBox="1"/>
          <p:nvPr/>
        </p:nvSpPr>
        <p:spPr>
          <a:xfrm>
            <a:off x="9253774" y="5842198"/>
            <a:ext cx="16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Pandas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3" name="Google Shape;503;g2cac4b6dcb2_18_29"/>
          <p:cNvPicPr preferRelativeResize="0"/>
          <p:nvPr/>
        </p:nvPicPr>
        <p:blipFill rotWithShape="1">
          <a:blip r:embed="rId3">
            <a:alphaModFix/>
          </a:blip>
          <a:srcRect b="0" l="0" r="73999" t="0"/>
          <a:stretch/>
        </p:blipFill>
        <p:spPr>
          <a:xfrm>
            <a:off x="1337075" y="1576225"/>
            <a:ext cx="1260263" cy="14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cac4b6dcb2_18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650" y="1404762"/>
            <a:ext cx="1666800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cac4b6dcb2_18_29"/>
          <p:cNvPicPr preferRelativeResize="0"/>
          <p:nvPr/>
        </p:nvPicPr>
        <p:blipFill rotWithShape="1">
          <a:blip r:embed="rId5">
            <a:alphaModFix/>
          </a:blip>
          <a:srcRect b="0" l="0" r="64379" t="0"/>
          <a:stretch/>
        </p:blipFill>
        <p:spPr>
          <a:xfrm>
            <a:off x="5837375" y="1513352"/>
            <a:ext cx="1260275" cy="151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cac4b6dcb2_18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025" y="4158025"/>
            <a:ext cx="3324575" cy="1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2cac4b6dcb2_18_29"/>
          <p:cNvSpPr txBox="1"/>
          <p:nvPr/>
        </p:nvSpPr>
        <p:spPr>
          <a:xfrm>
            <a:off x="1441650" y="3874313"/>
            <a:ext cx="166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12121"/>
                </a:solidFill>
              </a:rPr>
              <a:t>LDA</a:t>
            </a:r>
            <a:endParaRPr sz="6000">
              <a:solidFill>
                <a:srgbClr val="212121"/>
              </a:solidFill>
            </a:endParaRPr>
          </a:p>
        </p:txBody>
      </p:sp>
      <p:pic>
        <p:nvPicPr>
          <p:cNvPr id="508" name="Google Shape;508;g2cac4b6dcb2_18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7200" y="4105562"/>
            <a:ext cx="2431054" cy="14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cac4b6dcb2_18_29"/>
          <p:cNvPicPr preferRelativeResize="0"/>
          <p:nvPr/>
        </p:nvPicPr>
        <p:blipFill rotWithShape="1">
          <a:blip r:embed="rId8">
            <a:alphaModFix/>
          </a:blip>
          <a:srcRect b="13186" l="0" r="0" t="0"/>
          <a:stretch/>
        </p:blipFill>
        <p:spPr>
          <a:xfrm>
            <a:off x="2995425" y="4641613"/>
            <a:ext cx="1381000" cy="8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cac4b6dcb2_18_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88600" y="1465350"/>
            <a:ext cx="2747750" cy="1545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2cac4b6dcb2_18_2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2"/>
          <p:cNvSpPr txBox="1"/>
          <p:nvPr/>
        </p:nvSpPr>
        <p:spPr>
          <a:xfrm>
            <a:off x="10734679" y="4066475"/>
            <a:ext cx="17430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</a:t>
            </a:r>
            <a:r>
              <a:rPr lang="ko-KR" sz="1200">
                <a:solidFill>
                  <a:srgbClr val="8CB7D7"/>
                </a:solidFill>
              </a:rPr>
              <a:t> 데이터 크롤링 OK  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</a:t>
            </a:r>
            <a:r>
              <a:rPr lang="ko-KR" sz="1200">
                <a:solidFill>
                  <a:srgbClr val="8CB7D7"/>
                </a:solidFill>
              </a:rPr>
              <a:t> 텍스트 전처리 OK  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</a:t>
            </a:r>
            <a:r>
              <a:rPr lang="ko-KR" sz="1200">
                <a:solidFill>
                  <a:srgbClr val="8CB7D7"/>
                </a:solidFill>
              </a:rPr>
              <a:t> 워드 클라우드 OK 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 LDA OK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 페어플롯 Not Yet</a:t>
            </a:r>
            <a:endParaRPr sz="1200">
              <a:solidFill>
                <a:srgbClr val="8CB7D7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CB7D7"/>
                </a:solidFill>
              </a:rPr>
              <a:t>⧫ 감성분석 Not Yet</a:t>
            </a:r>
            <a:endParaRPr sz="1200">
              <a:solidFill>
                <a:srgbClr val="8CB7D7"/>
              </a:solidFill>
            </a:endParaRPr>
          </a:p>
        </p:txBody>
      </p:sp>
      <p:sp>
        <p:nvSpPr>
          <p:cNvPr id="517" name="Google Shape;517;p12"/>
          <p:cNvSpPr txBox="1"/>
          <p:nvPr/>
        </p:nvSpPr>
        <p:spPr>
          <a:xfrm>
            <a:off x="2588075" y="5386000"/>
            <a:ext cx="93636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김예선 :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팀원분들과 협업해서 결과를 도출하는 경험이 큰 성장이 되었습니다. LDA 등 많이 배울 수 있어서 좋았습니다.</a:t>
            </a:r>
            <a:endParaRPr sz="1200">
              <a:solidFill>
                <a:srgbClr val="40404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문영식 : 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전반적인 진행과 협업에 있어서 만족도가 크지만 결과물은 아쉬움이 있다, 더 많은 기술을 실험 분석 이해  적용하고 싶었다.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조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인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준 : </a:t>
            </a: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각각의 개별 아이디어를 하나로 융합하여 수업 시간 배운 내용을 접목하는 것이 원활히 진행되어 뜻깊은 여정이었다.</a:t>
            </a:r>
            <a:endParaRPr sz="1200">
              <a:solidFill>
                <a:srgbClr val="40404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0404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최희범 : 서로 익숙하지 않은 분야에 대해 이해해가며, 지속적인 커뮤니케이션을 통해 프로젝트를 완성한 점에서 좋은 경험이었음.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18" name="Google Shape;518;p12"/>
          <p:cNvSpPr txBox="1"/>
          <p:nvPr/>
        </p:nvSpPr>
        <p:spPr>
          <a:xfrm>
            <a:off x="9831800" y="4066475"/>
            <a:ext cx="684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달성도</a:t>
            </a:r>
            <a:endParaRPr sz="16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19" name="Google Shape;519;p12"/>
          <p:cNvSpPr txBox="1"/>
          <p:nvPr/>
        </p:nvSpPr>
        <p:spPr>
          <a:xfrm>
            <a:off x="1164393" y="5355086"/>
            <a:ext cx="1054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자체 평가</a:t>
            </a:r>
            <a:endParaRPr sz="16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0" name="Google Shape;520;p12"/>
          <p:cNvSpPr txBox="1"/>
          <p:nvPr/>
        </p:nvSpPr>
        <p:spPr>
          <a:xfrm>
            <a:off x="1164403" y="313350"/>
            <a:ext cx="30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자체 평가 의견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521" name="Google Shape;521;p12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p12"/>
          <p:cNvSpPr txBox="1"/>
          <p:nvPr/>
        </p:nvSpPr>
        <p:spPr>
          <a:xfrm>
            <a:off x="5959701" y="4095213"/>
            <a:ext cx="1160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실무 활용도</a:t>
            </a:r>
            <a:endParaRPr sz="16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3" name="Google Shape;523;p12"/>
          <p:cNvSpPr txBox="1"/>
          <p:nvPr/>
        </p:nvSpPr>
        <p:spPr>
          <a:xfrm>
            <a:off x="1977176" y="4095350"/>
            <a:ext cx="1160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기획 부합도</a:t>
            </a:r>
            <a:endParaRPr b="1" sz="1600">
              <a:solidFill>
                <a:srgbClr val="404040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4" name="Google Shape;524;p12"/>
          <p:cNvSpPr txBox="1"/>
          <p:nvPr/>
        </p:nvSpPr>
        <p:spPr>
          <a:xfrm>
            <a:off x="5650692" y="1450343"/>
            <a:ext cx="90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ABC</a:t>
            </a:r>
            <a:endParaRPr b="1"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2"/>
          <p:cNvSpPr/>
          <p:nvPr/>
        </p:nvSpPr>
        <p:spPr>
          <a:xfrm rot="5400000">
            <a:off x="1416565" y="1551814"/>
            <a:ext cx="1965300" cy="1965300"/>
          </a:xfrm>
          <a:prstGeom prst="arc">
            <a:avLst>
              <a:gd fmla="val 16029660" name="adj1"/>
              <a:gd fmla="val 21546426" name="adj2"/>
            </a:avLst>
          </a:prstGeom>
          <a:noFill/>
          <a:ln cap="flat" cmpd="sng" w="2540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2"/>
          <p:cNvSpPr/>
          <p:nvPr/>
        </p:nvSpPr>
        <p:spPr>
          <a:xfrm>
            <a:off x="1416431" y="1551814"/>
            <a:ext cx="1965300" cy="1965300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2"/>
          <p:cNvSpPr txBox="1"/>
          <p:nvPr/>
        </p:nvSpPr>
        <p:spPr>
          <a:xfrm>
            <a:off x="1896446" y="224214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99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2"/>
          <p:cNvSpPr/>
          <p:nvPr/>
        </p:nvSpPr>
        <p:spPr>
          <a:xfrm rot="5400000">
            <a:off x="5399102" y="1551814"/>
            <a:ext cx="1965300" cy="1965300"/>
          </a:xfrm>
          <a:prstGeom prst="arc">
            <a:avLst>
              <a:gd fmla="val 14005023" name="adj1"/>
              <a:gd fmla="val 21546426" name="adj2"/>
            </a:avLst>
          </a:prstGeom>
          <a:noFill/>
          <a:ln cap="flat" cmpd="sng" w="2540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2"/>
          <p:cNvSpPr/>
          <p:nvPr/>
        </p:nvSpPr>
        <p:spPr>
          <a:xfrm>
            <a:off x="5398968" y="1551814"/>
            <a:ext cx="1965300" cy="1965300"/>
          </a:xfrm>
          <a:prstGeom prst="arc">
            <a:avLst>
              <a:gd fmla="val 5320067" name="adj1"/>
              <a:gd fmla="val 19460305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2"/>
          <p:cNvSpPr txBox="1"/>
          <p:nvPr/>
        </p:nvSpPr>
        <p:spPr>
          <a:xfrm>
            <a:off x="5878983" y="224214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99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2"/>
          <p:cNvSpPr/>
          <p:nvPr/>
        </p:nvSpPr>
        <p:spPr>
          <a:xfrm rot="5400000">
            <a:off x="9066688" y="1551814"/>
            <a:ext cx="1965300" cy="1965300"/>
          </a:xfrm>
          <a:prstGeom prst="arc">
            <a:avLst>
              <a:gd fmla="val 10523546" name="adj1"/>
              <a:gd fmla="val 21546426" name="adj2"/>
            </a:avLst>
          </a:prstGeom>
          <a:noFill/>
          <a:ln cap="flat" cmpd="sng" w="2540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2"/>
          <p:cNvSpPr/>
          <p:nvPr/>
        </p:nvSpPr>
        <p:spPr>
          <a:xfrm>
            <a:off x="9066554" y="1551814"/>
            <a:ext cx="1965300" cy="1965300"/>
          </a:xfrm>
          <a:prstGeom prst="arc">
            <a:avLst>
              <a:gd fmla="val 5320067" name="adj1"/>
              <a:gd fmla="val 16420915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2"/>
          <p:cNvSpPr txBox="1"/>
          <p:nvPr/>
        </p:nvSpPr>
        <p:spPr>
          <a:xfrm>
            <a:off x="9546569" y="224214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80</a:t>
            </a: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2"/>
          <p:cNvSpPr/>
          <p:nvPr/>
        </p:nvSpPr>
        <p:spPr>
          <a:xfrm rot="2700000">
            <a:off x="9066610" y="1551750"/>
            <a:ext cx="1965191" cy="1965191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2"/>
          <p:cNvSpPr/>
          <p:nvPr/>
        </p:nvSpPr>
        <p:spPr>
          <a:xfrm rot="5154713">
            <a:off x="1416249" y="1551494"/>
            <a:ext cx="1965200" cy="1965200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2"/>
          <p:cNvSpPr/>
          <p:nvPr/>
        </p:nvSpPr>
        <p:spPr>
          <a:xfrm rot="5154713">
            <a:off x="5399024" y="1551494"/>
            <a:ext cx="1965200" cy="1965200"/>
          </a:xfrm>
          <a:prstGeom prst="arc">
            <a:avLst>
              <a:gd fmla="val 5320067" name="adj1"/>
              <a:gd fmla="val 0" name="adj2"/>
            </a:avLst>
          </a:prstGeom>
          <a:noFill/>
          <a:ln cap="flat" cmpd="sng" w="381000">
            <a:solidFill>
              <a:srgbClr val="0052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3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2" name="Google Shape;542;p13"/>
          <p:cNvSpPr/>
          <p:nvPr/>
        </p:nvSpPr>
        <p:spPr>
          <a:xfrm>
            <a:off x="8930652" y="0"/>
            <a:ext cx="3261359" cy="6858000"/>
          </a:xfrm>
          <a:custGeom>
            <a:rect b="b" l="l" r="r" t="t"/>
            <a:pathLst>
              <a:path extrusionOk="0" h="6858000" w="3261359">
                <a:moveTo>
                  <a:pt x="3261359" y="0"/>
                </a:moveTo>
                <a:lnTo>
                  <a:pt x="0" y="0"/>
                </a:lnTo>
                <a:lnTo>
                  <a:pt x="0" y="6858000"/>
                </a:lnTo>
                <a:lnTo>
                  <a:pt x="3261359" y="6858000"/>
                </a:lnTo>
                <a:lnTo>
                  <a:pt x="3261359" y="0"/>
                </a:lnTo>
                <a:close/>
              </a:path>
            </a:pathLst>
          </a:custGeom>
          <a:solidFill>
            <a:srgbClr val="0644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3" name="Google Shape;543;p13"/>
          <p:cNvSpPr txBox="1"/>
          <p:nvPr>
            <p:ph type="title"/>
          </p:nvPr>
        </p:nvSpPr>
        <p:spPr>
          <a:xfrm>
            <a:off x="627100" y="3069970"/>
            <a:ext cx="3564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06449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감 사 합 니 다</a:t>
            </a:r>
            <a:endParaRPr b="1" sz="4000">
              <a:solidFill>
                <a:srgbClr val="06449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4" name="Google Shape;544;p13"/>
          <p:cNvSpPr txBox="1"/>
          <p:nvPr/>
        </p:nvSpPr>
        <p:spPr>
          <a:xfrm>
            <a:off x="9659080" y="2952975"/>
            <a:ext cx="235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lang="ko-KR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1" lang="ko-KR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sz="5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/>
          <p:nvPr/>
        </p:nvSpPr>
        <p:spPr>
          <a:xfrm>
            <a:off x="1789070" y="1544072"/>
            <a:ext cx="159179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5"/>
          <p:cNvSpPr txBox="1"/>
          <p:nvPr/>
        </p:nvSpPr>
        <p:spPr>
          <a:xfrm>
            <a:off x="759000" y="1294025"/>
            <a:ext cx="2670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예상 시나리오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710183" y="2647188"/>
            <a:ext cx="2319655" cy="731520"/>
          </a:xfrm>
          <a:custGeom>
            <a:rect b="b" l="l" r="r" t="t"/>
            <a:pathLst>
              <a:path extrusionOk="0" h="731520" w="2319655">
                <a:moveTo>
                  <a:pt x="2025116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08"/>
                </a:lnTo>
                <a:lnTo>
                  <a:pt x="3853" y="484863"/>
                </a:lnTo>
                <a:lnTo>
                  <a:pt x="15009" y="530165"/>
                </a:lnTo>
                <a:lnTo>
                  <a:pt x="32861" y="572407"/>
                </a:lnTo>
                <a:lnTo>
                  <a:pt x="56804" y="610983"/>
                </a:lnTo>
                <a:lnTo>
                  <a:pt x="86231" y="645288"/>
                </a:lnTo>
                <a:lnTo>
                  <a:pt x="120536" y="674715"/>
                </a:lnTo>
                <a:lnTo>
                  <a:pt x="159112" y="698658"/>
                </a:lnTo>
                <a:lnTo>
                  <a:pt x="201354" y="716510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5116" y="731520"/>
                </a:lnTo>
                <a:lnTo>
                  <a:pt x="2072871" y="727666"/>
                </a:lnTo>
                <a:lnTo>
                  <a:pt x="2118173" y="716510"/>
                </a:lnTo>
                <a:lnTo>
                  <a:pt x="2160415" y="698658"/>
                </a:lnTo>
                <a:lnTo>
                  <a:pt x="2198991" y="674715"/>
                </a:lnTo>
                <a:lnTo>
                  <a:pt x="2233296" y="645288"/>
                </a:lnTo>
                <a:lnTo>
                  <a:pt x="2262723" y="610983"/>
                </a:lnTo>
                <a:lnTo>
                  <a:pt x="2286666" y="572407"/>
                </a:lnTo>
                <a:lnTo>
                  <a:pt x="2304518" y="530165"/>
                </a:lnTo>
                <a:lnTo>
                  <a:pt x="2315674" y="484863"/>
                </a:lnTo>
                <a:lnTo>
                  <a:pt x="2319528" y="437108"/>
                </a:lnTo>
                <a:lnTo>
                  <a:pt x="2319528" y="294411"/>
                </a:lnTo>
                <a:lnTo>
                  <a:pt x="2315674" y="246656"/>
                </a:lnTo>
                <a:lnTo>
                  <a:pt x="2304518" y="201354"/>
                </a:lnTo>
                <a:lnTo>
                  <a:pt x="2286666" y="159112"/>
                </a:lnTo>
                <a:lnTo>
                  <a:pt x="2262723" y="120536"/>
                </a:lnTo>
                <a:lnTo>
                  <a:pt x="2233296" y="86231"/>
                </a:lnTo>
                <a:lnTo>
                  <a:pt x="2198991" y="56804"/>
                </a:lnTo>
                <a:lnTo>
                  <a:pt x="2160415" y="32861"/>
                </a:lnTo>
                <a:lnTo>
                  <a:pt x="2118173" y="15009"/>
                </a:lnTo>
                <a:lnTo>
                  <a:pt x="2072871" y="3853"/>
                </a:lnTo>
                <a:lnTo>
                  <a:pt x="2025116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크롤링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봄툰 요일별 전체 웹툰 정보</a:t>
            </a:r>
            <a:r>
              <a:rPr b="1" lang="ko-KR" sz="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3459479" y="2647188"/>
            <a:ext cx="2318385" cy="731520"/>
          </a:xfrm>
          <a:custGeom>
            <a:rect b="b" l="l" r="r" t="t"/>
            <a:pathLst>
              <a:path extrusionOk="0" h="731520" w="2318385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전처리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조회 관심 댓글 감성분석</a:t>
            </a:r>
            <a:endParaRPr b="1"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6208776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시각화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그래프 워드클라우드 등</a:t>
            </a:r>
            <a:endParaRPr b="1" sz="1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8958071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-274320" lvl="0" marL="287020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분석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00" name="Google Shape;100;p5"/>
          <p:cNvGrpSpPr/>
          <p:nvPr/>
        </p:nvGrpSpPr>
        <p:grpSpPr>
          <a:xfrm>
            <a:off x="710945" y="3275838"/>
            <a:ext cx="2319655" cy="2654934"/>
            <a:chOff x="710945" y="3275838"/>
            <a:chExt cx="2319655" cy="2654934"/>
          </a:xfrm>
        </p:grpSpPr>
        <p:sp>
          <p:nvSpPr>
            <p:cNvPr id="101" name="Google Shape;101;p5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2054999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4999" y="1732788"/>
                  </a:lnTo>
                  <a:lnTo>
                    <a:pt x="2102550" y="1728526"/>
                  </a:lnTo>
                  <a:lnTo>
                    <a:pt x="2147304" y="1716239"/>
                  </a:lnTo>
                  <a:lnTo>
                    <a:pt x="2188514" y="1696673"/>
                  </a:lnTo>
                  <a:lnTo>
                    <a:pt x="2225434" y="1670576"/>
                  </a:lnTo>
                  <a:lnTo>
                    <a:pt x="2257316" y="1638694"/>
                  </a:lnTo>
                  <a:lnTo>
                    <a:pt x="2283413" y="1601774"/>
                  </a:lnTo>
                  <a:lnTo>
                    <a:pt x="2302979" y="1560564"/>
                  </a:lnTo>
                  <a:lnTo>
                    <a:pt x="2315266" y="1515810"/>
                  </a:lnTo>
                  <a:lnTo>
                    <a:pt x="2319528" y="1468259"/>
                  </a:lnTo>
                  <a:lnTo>
                    <a:pt x="2319528" y="264528"/>
                  </a:lnTo>
                  <a:lnTo>
                    <a:pt x="2315266" y="216980"/>
                  </a:lnTo>
                  <a:lnTo>
                    <a:pt x="2302979" y="172228"/>
                  </a:lnTo>
                  <a:lnTo>
                    <a:pt x="2283413" y="131018"/>
                  </a:lnTo>
                  <a:lnTo>
                    <a:pt x="2257316" y="94098"/>
                  </a:lnTo>
                  <a:lnTo>
                    <a:pt x="2225434" y="62215"/>
                  </a:lnTo>
                  <a:lnTo>
                    <a:pt x="2188514" y="36117"/>
                  </a:lnTo>
                  <a:lnTo>
                    <a:pt x="2147304" y="16550"/>
                  </a:lnTo>
                  <a:lnTo>
                    <a:pt x="2102550" y="4262"/>
                  </a:lnTo>
                  <a:lnTo>
                    <a:pt x="205499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4999" y="0"/>
                  </a:lnTo>
                  <a:lnTo>
                    <a:pt x="2102550" y="4262"/>
                  </a:lnTo>
                  <a:lnTo>
                    <a:pt x="2147304" y="16550"/>
                  </a:lnTo>
                  <a:lnTo>
                    <a:pt x="2188514" y="36117"/>
                  </a:lnTo>
                  <a:lnTo>
                    <a:pt x="2225434" y="62215"/>
                  </a:lnTo>
                  <a:lnTo>
                    <a:pt x="2257316" y="94098"/>
                  </a:lnTo>
                  <a:lnTo>
                    <a:pt x="2283413" y="131018"/>
                  </a:lnTo>
                  <a:lnTo>
                    <a:pt x="2302979" y="172228"/>
                  </a:lnTo>
                  <a:lnTo>
                    <a:pt x="2315266" y="216980"/>
                  </a:lnTo>
                  <a:lnTo>
                    <a:pt x="2319528" y="264528"/>
                  </a:lnTo>
                  <a:lnTo>
                    <a:pt x="2319528" y="1468259"/>
                  </a:lnTo>
                  <a:lnTo>
                    <a:pt x="2315266" y="1515810"/>
                  </a:lnTo>
                  <a:lnTo>
                    <a:pt x="2302979" y="1560564"/>
                  </a:lnTo>
                  <a:lnTo>
                    <a:pt x="2283413" y="1601774"/>
                  </a:lnTo>
                  <a:lnTo>
                    <a:pt x="2257316" y="1638694"/>
                  </a:lnTo>
                  <a:lnTo>
                    <a:pt x="2225434" y="1670576"/>
                  </a:lnTo>
                  <a:lnTo>
                    <a:pt x="2188514" y="1696673"/>
                  </a:lnTo>
                  <a:lnTo>
                    <a:pt x="2147304" y="1716239"/>
                  </a:lnTo>
                  <a:lnTo>
                    <a:pt x="2102550" y="1728526"/>
                  </a:lnTo>
                  <a:lnTo>
                    <a:pt x="2054999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1270" lvl="0" marL="12700" marR="508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	</a:t>
              </a:r>
              <a:r>
                <a:rPr b="1" i="1" lang="ko-KR" sz="1300" u="sng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JSON 데이터 크롤링</a:t>
              </a:r>
              <a:endParaRPr b="1" i="1" sz="1900" u="sng"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03" name="Google Shape;10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3460" y="4106037"/>
              <a:ext cx="171450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5"/>
            <p:cNvSpPr/>
            <p:nvPr/>
          </p:nvSpPr>
          <p:spPr>
            <a:xfrm>
              <a:off x="1869185" y="3275838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5" name="Google Shape;105;p5"/>
          <p:cNvGrpSpPr/>
          <p:nvPr/>
        </p:nvGrpSpPr>
        <p:grpSpPr>
          <a:xfrm>
            <a:off x="3460241" y="3288029"/>
            <a:ext cx="2318385" cy="2642742"/>
            <a:chOff x="3460241" y="3288029"/>
            <a:chExt cx="2318385" cy="2642742"/>
          </a:xfrm>
        </p:grpSpPr>
        <p:sp>
          <p:nvSpPr>
            <p:cNvPr id="106" name="Google Shape;106;p5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2053475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3475" y="1732788"/>
                  </a:lnTo>
                  <a:lnTo>
                    <a:pt x="2101026" y="1728526"/>
                  </a:lnTo>
                  <a:lnTo>
                    <a:pt x="2145780" y="1716239"/>
                  </a:lnTo>
                  <a:lnTo>
                    <a:pt x="2186990" y="1696673"/>
                  </a:lnTo>
                  <a:lnTo>
                    <a:pt x="2223910" y="1670576"/>
                  </a:lnTo>
                  <a:lnTo>
                    <a:pt x="2255792" y="1638694"/>
                  </a:lnTo>
                  <a:lnTo>
                    <a:pt x="2281889" y="1601774"/>
                  </a:lnTo>
                  <a:lnTo>
                    <a:pt x="2301455" y="1560564"/>
                  </a:lnTo>
                  <a:lnTo>
                    <a:pt x="2313742" y="1515810"/>
                  </a:lnTo>
                  <a:lnTo>
                    <a:pt x="2318004" y="1468259"/>
                  </a:lnTo>
                  <a:lnTo>
                    <a:pt x="2318004" y="264528"/>
                  </a:lnTo>
                  <a:lnTo>
                    <a:pt x="2313742" y="216980"/>
                  </a:lnTo>
                  <a:lnTo>
                    <a:pt x="2301455" y="172228"/>
                  </a:lnTo>
                  <a:lnTo>
                    <a:pt x="2281889" y="131018"/>
                  </a:lnTo>
                  <a:lnTo>
                    <a:pt x="2255792" y="94098"/>
                  </a:lnTo>
                  <a:lnTo>
                    <a:pt x="2223910" y="62215"/>
                  </a:lnTo>
                  <a:lnTo>
                    <a:pt x="2186990" y="36117"/>
                  </a:lnTo>
                  <a:lnTo>
                    <a:pt x="2145780" y="16550"/>
                  </a:lnTo>
                  <a:lnTo>
                    <a:pt x="2101026" y="4262"/>
                  </a:lnTo>
                  <a:lnTo>
                    <a:pt x="2053475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3475" y="0"/>
                  </a:lnTo>
                  <a:lnTo>
                    <a:pt x="2101026" y="4262"/>
                  </a:lnTo>
                  <a:lnTo>
                    <a:pt x="2145780" y="16550"/>
                  </a:lnTo>
                  <a:lnTo>
                    <a:pt x="2186990" y="36117"/>
                  </a:lnTo>
                  <a:lnTo>
                    <a:pt x="2223910" y="62215"/>
                  </a:lnTo>
                  <a:lnTo>
                    <a:pt x="2255792" y="94098"/>
                  </a:lnTo>
                  <a:lnTo>
                    <a:pt x="2281889" y="131018"/>
                  </a:lnTo>
                  <a:lnTo>
                    <a:pt x="2301455" y="172228"/>
                  </a:lnTo>
                  <a:lnTo>
                    <a:pt x="2313742" y="216980"/>
                  </a:lnTo>
                  <a:lnTo>
                    <a:pt x="2318004" y="264528"/>
                  </a:lnTo>
                  <a:lnTo>
                    <a:pt x="2318004" y="1468259"/>
                  </a:lnTo>
                  <a:lnTo>
                    <a:pt x="2313742" y="1515810"/>
                  </a:lnTo>
                  <a:lnTo>
                    <a:pt x="2301455" y="1560564"/>
                  </a:lnTo>
                  <a:lnTo>
                    <a:pt x="2281889" y="1601774"/>
                  </a:lnTo>
                  <a:lnTo>
                    <a:pt x="2255792" y="1638694"/>
                  </a:lnTo>
                  <a:lnTo>
                    <a:pt x="2223910" y="1670576"/>
                  </a:lnTo>
                  <a:lnTo>
                    <a:pt x="2186990" y="1696673"/>
                  </a:lnTo>
                  <a:lnTo>
                    <a:pt x="2145780" y="1716239"/>
                  </a:lnTo>
                  <a:lnTo>
                    <a:pt x="2101026" y="1728526"/>
                  </a:lnTo>
                  <a:lnTo>
                    <a:pt x="2053475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chemeClr val="lt1"/>
                  </a:highlight>
                </a:rPr>
                <a:t>한국어 분석 </a:t>
              </a:r>
              <a:endParaRPr b="1" i="1" sz="1300">
                <a:solidFill>
                  <a:srgbClr val="404040"/>
                </a:solidFill>
                <a:highlight>
                  <a:schemeClr val="lt1"/>
                </a:highlight>
              </a:endParaRPr>
            </a:p>
            <a:p>
              <a:pPr indent="0" lvl="0" marL="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라이브러리 사용</a:t>
              </a:r>
              <a:endParaRPr b="1" i="1" sz="1300">
                <a:solidFill>
                  <a:srgbClr val="404040"/>
                </a:solidFill>
                <a:highlight>
                  <a:srgbClr val="5AB9CB"/>
                </a:highlight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수업에서 배우는 것 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추가 적용</a:t>
              </a:r>
              <a:endParaRPr b="1" i="1" sz="1300">
                <a:solidFill>
                  <a:srgbClr val="404040"/>
                </a:solidFill>
              </a:endParaRPr>
            </a:p>
          </p:txBody>
        </p:sp>
        <p:pic>
          <p:nvPicPr>
            <p:cNvPr id="108" name="Google Shape;10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4280" y="4119752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5"/>
            <p:cNvSpPr/>
            <p:nvPr/>
          </p:nvSpPr>
          <p:spPr>
            <a:xfrm>
              <a:off x="4620005" y="3288029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0" name="Google Shape;110;p5"/>
          <p:cNvGrpSpPr/>
          <p:nvPr/>
        </p:nvGrpSpPr>
        <p:grpSpPr>
          <a:xfrm>
            <a:off x="6209538" y="3288029"/>
            <a:ext cx="2318385" cy="2624328"/>
            <a:chOff x="6209538" y="3288029"/>
            <a:chExt cx="2318385" cy="2624328"/>
          </a:xfrm>
        </p:grpSpPr>
        <p:sp>
          <p:nvSpPr>
            <p:cNvPr id="111" name="Google Shape;111;p5"/>
            <p:cNvSpPr/>
            <p:nvPr/>
          </p:nvSpPr>
          <p:spPr>
            <a:xfrm>
              <a:off x="6209538" y="4197857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6209538" y="4197857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전처리  자료를 바탕으로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5AB9CB"/>
                  </a:solidFill>
                </a:rPr>
                <a:t>matplot,</a:t>
              </a:r>
              <a:r>
                <a:rPr b="1" i="1" lang="ko-KR" sz="1300">
                  <a:solidFill>
                    <a:srgbClr val="404040"/>
                  </a:solidFill>
                </a:rPr>
                <a:t> </a:t>
              </a:r>
              <a:r>
                <a:rPr b="1" i="1" lang="ko-KR" sz="1300">
                  <a:solidFill>
                    <a:srgbClr val="5AB9CB"/>
                  </a:solidFill>
                </a:rPr>
                <a:t>wordcloud</a:t>
              </a:r>
              <a:r>
                <a:rPr b="1" i="1" lang="ko-KR" sz="1300">
                  <a:solidFill>
                    <a:srgbClr val="404040"/>
                  </a:solidFill>
                </a:rPr>
                <a:t> 작성</a:t>
              </a:r>
              <a:endParaRPr b="1" i="1" sz="1900"/>
            </a:p>
          </p:txBody>
        </p:sp>
        <p:pic>
          <p:nvPicPr>
            <p:cNvPr id="113" name="Google Shape;11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83577" y="4107560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5"/>
            <p:cNvSpPr/>
            <p:nvPr/>
          </p:nvSpPr>
          <p:spPr>
            <a:xfrm>
              <a:off x="7373874" y="3288029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8958833" y="3303270"/>
            <a:ext cx="2318385" cy="2627376"/>
            <a:chOff x="8958833" y="3303270"/>
            <a:chExt cx="2318385" cy="2627376"/>
          </a:xfrm>
        </p:grpSpPr>
        <p:sp>
          <p:nvSpPr>
            <p:cNvPr id="116" name="Google Shape;116;p5"/>
            <p:cNvSpPr/>
            <p:nvPr/>
          </p:nvSpPr>
          <p:spPr>
            <a:xfrm>
              <a:off x="8958833" y="4216146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958833" y="4216146"/>
              <a:ext cx="2318385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시각화 </a:t>
              </a:r>
              <a:r>
                <a:rPr b="1" i="1" lang="ko-KR" sz="1300">
                  <a:solidFill>
                    <a:srgbClr val="404040"/>
                  </a:solidFill>
                </a:rPr>
                <a:t>결과 분석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마케팅 전략수립을 위한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인사이트 도출</a:t>
              </a:r>
              <a:endParaRPr b="1" i="1" sz="1900">
                <a:highlight>
                  <a:srgbClr val="5AB9CB"/>
                </a:highlight>
              </a:endParaRPr>
            </a:p>
          </p:txBody>
        </p:sp>
        <p:pic>
          <p:nvPicPr>
            <p:cNvPr id="118" name="Google Shape;11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32872" y="4130421"/>
              <a:ext cx="169925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5"/>
            <p:cNvSpPr/>
            <p:nvPr/>
          </p:nvSpPr>
          <p:spPr>
            <a:xfrm>
              <a:off x="10117073" y="3303270"/>
              <a:ext cx="0" cy="836294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cxnSp>
        <p:nvCxnSpPr>
          <p:cNvPr id="120" name="Google Shape;120;p5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5"/>
          <p:cNvSpPr/>
          <p:nvPr/>
        </p:nvSpPr>
        <p:spPr>
          <a:xfrm>
            <a:off x="313127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586852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8617813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5" name="Google Shape;125;p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a658827df_9_8"/>
          <p:cNvSpPr/>
          <p:nvPr/>
        </p:nvSpPr>
        <p:spPr>
          <a:xfrm>
            <a:off x="1789070" y="1544072"/>
            <a:ext cx="159179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" name="Google Shape;131;g2ca658827df_9_8"/>
          <p:cNvSpPr txBox="1"/>
          <p:nvPr/>
        </p:nvSpPr>
        <p:spPr>
          <a:xfrm>
            <a:off x="759000" y="1294025"/>
            <a:ext cx="2670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실제 시나리오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2" name="Google Shape;132;g2ca658827df_9_8"/>
          <p:cNvSpPr/>
          <p:nvPr/>
        </p:nvSpPr>
        <p:spPr>
          <a:xfrm>
            <a:off x="710183" y="2647188"/>
            <a:ext cx="2319655" cy="731520"/>
          </a:xfrm>
          <a:custGeom>
            <a:rect b="b" l="l" r="r" t="t"/>
            <a:pathLst>
              <a:path extrusionOk="0" h="731520" w="2319655">
                <a:moveTo>
                  <a:pt x="2025116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08"/>
                </a:lnTo>
                <a:lnTo>
                  <a:pt x="3853" y="484863"/>
                </a:lnTo>
                <a:lnTo>
                  <a:pt x="15009" y="530165"/>
                </a:lnTo>
                <a:lnTo>
                  <a:pt x="32861" y="572407"/>
                </a:lnTo>
                <a:lnTo>
                  <a:pt x="56804" y="610983"/>
                </a:lnTo>
                <a:lnTo>
                  <a:pt x="86231" y="645288"/>
                </a:lnTo>
                <a:lnTo>
                  <a:pt x="120536" y="674715"/>
                </a:lnTo>
                <a:lnTo>
                  <a:pt x="159112" y="698658"/>
                </a:lnTo>
                <a:lnTo>
                  <a:pt x="201354" y="716510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5116" y="731520"/>
                </a:lnTo>
                <a:lnTo>
                  <a:pt x="2072871" y="727666"/>
                </a:lnTo>
                <a:lnTo>
                  <a:pt x="2118173" y="716510"/>
                </a:lnTo>
                <a:lnTo>
                  <a:pt x="2160415" y="698658"/>
                </a:lnTo>
                <a:lnTo>
                  <a:pt x="2198991" y="674715"/>
                </a:lnTo>
                <a:lnTo>
                  <a:pt x="2233296" y="645288"/>
                </a:lnTo>
                <a:lnTo>
                  <a:pt x="2262723" y="610983"/>
                </a:lnTo>
                <a:lnTo>
                  <a:pt x="2286666" y="572407"/>
                </a:lnTo>
                <a:lnTo>
                  <a:pt x="2304518" y="530165"/>
                </a:lnTo>
                <a:lnTo>
                  <a:pt x="2315674" y="484863"/>
                </a:lnTo>
                <a:lnTo>
                  <a:pt x="2319528" y="437108"/>
                </a:lnTo>
                <a:lnTo>
                  <a:pt x="2319528" y="294411"/>
                </a:lnTo>
                <a:lnTo>
                  <a:pt x="2315674" y="246656"/>
                </a:lnTo>
                <a:lnTo>
                  <a:pt x="2304518" y="201354"/>
                </a:lnTo>
                <a:lnTo>
                  <a:pt x="2286666" y="159112"/>
                </a:lnTo>
                <a:lnTo>
                  <a:pt x="2262723" y="120536"/>
                </a:lnTo>
                <a:lnTo>
                  <a:pt x="2233296" y="86231"/>
                </a:lnTo>
                <a:lnTo>
                  <a:pt x="2198991" y="56804"/>
                </a:lnTo>
                <a:lnTo>
                  <a:pt x="2160415" y="32861"/>
                </a:lnTo>
                <a:lnTo>
                  <a:pt x="2118173" y="15009"/>
                </a:lnTo>
                <a:lnTo>
                  <a:pt x="2072871" y="3853"/>
                </a:lnTo>
                <a:lnTo>
                  <a:pt x="2025116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크롤링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봄툰 요일별 전체 웹툰 정보</a:t>
            </a:r>
            <a:endParaRPr b="1"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3" name="Google Shape;133;g2ca658827df_9_8"/>
          <p:cNvSpPr/>
          <p:nvPr/>
        </p:nvSpPr>
        <p:spPr>
          <a:xfrm>
            <a:off x="3459479" y="2647188"/>
            <a:ext cx="2318385" cy="731520"/>
          </a:xfrm>
          <a:custGeom>
            <a:rect b="b" l="l" r="r" t="t"/>
            <a:pathLst>
              <a:path extrusionOk="0" h="731520" w="2318385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</a:t>
            </a: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전처리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4" name="Google Shape;134;g2ca658827df_9_8"/>
          <p:cNvSpPr/>
          <p:nvPr/>
        </p:nvSpPr>
        <p:spPr>
          <a:xfrm>
            <a:off x="6208776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</a:t>
            </a: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시각화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5" name="Google Shape;135;g2ca658827df_9_8"/>
          <p:cNvSpPr/>
          <p:nvPr/>
        </p:nvSpPr>
        <p:spPr>
          <a:xfrm>
            <a:off x="8958071" y="2647188"/>
            <a:ext cx="2318384" cy="731520"/>
          </a:xfrm>
          <a:custGeom>
            <a:rect b="b" l="l" r="r" t="t"/>
            <a:pathLst>
              <a:path extrusionOk="0" h="731520" w="2318384">
                <a:moveTo>
                  <a:pt x="2023592" y="0"/>
                </a:moveTo>
                <a:lnTo>
                  <a:pt x="294411" y="0"/>
                </a:lnTo>
                <a:lnTo>
                  <a:pt x="246656" y="3853"/>
                </a:lnTo>
                <a:lnTo>
                  <a:pt x="201354" y="15009"/>
                </a:lnTo>
                <a:lnTo>
                  <a:pt x="159112" y="32861"/>
                </a:lnTo>
                <a:lnTo>
                  <a:pt x="120536" y="56804"/>
                </a:lnTo>
                <a:lnTo>
                  <a:pt x="86231" y="86231"/>
                </a:lnTo>
                <a:lnTo>
                  <a:pt x="56804" y="120536"/>
                </a:lnTo>
                <a:lnTo>
                  <a:pt x="32861" y="159112"/>
                </a:lnTo>
                <a:lnTo>
                  <a:pt x="15009" y="201354"/>
                </a:lnTo>
                <a:lnTo>
                  <a:pt x="3853" y="246656"/>
                </a:lnTo>
                <a:lnTo>
                  <a:pt x="0" y="294411"/>
                </a:lnTo>
                <a:lnTo>
                  <a:pt x="0" y="437121"/>
                </a:lnTo>
                <a:lnTo>
                  <a:pt x="3853" y="484875"/>
                </a:lnTo>
                <a:lnTo>
                  <a:pt x="15009" y="530176"/>
                </a:lnTo>
                <a:lnTo>
                  <a:pt x="32861" y="572417"/>
                </a:lnTo>
                <a:lnTo>
                  <a:pt x="56804" y="610992"/>
                </a:lnTo>
                <a:lnTo>
                  <a:pt x="86231" y="645294"/>
                </a:lnTo>
                <a:lnTo>
                  <a:pt x="120536" y="674719"/>
                </a:lnTo>
                <a:lnTo>
                  <a:pt x="159112" y="698660"/>
                </a:lnTo>
                <a:lnTo>
                  <a:pt x="201354" y="716511"/>
                </a:lnTo>
                <a:lnTo>
                  <a:pt x="246656" y="727666"/>
                </a:lnTo>
                <a:lnTo>
                  <a:pt x="294411" y="731520"/>
                </a:lnTo>
                <a:lnTo>
                  <a:pt x="2023592" y="731520"/>
                </a:lnTo>
                <a:lnTo>
                  <a:pt x="2071347" y="727666"/>
                </a:lnTo>
                <a:lnTo>
                  <a:pt x="2116649" y="716511"/>
                </a:lnTo>
                <a:lnTo>
                  <a:pt x="2158891" y="698660"/>
                </a:lnTo>
                <a:lnTo>
                  <a:pt x="2197467" y="674719"/>
                </a:lnTo>
                <a:lnTo>
                  <a:pt x="2231772" y="645294"/>
                </a:lnTo>
                <a:lnTo>
                  <a:pt x="2261199" y="610992"/>
                </a:lnTo>
                <a:lnTo>
                  <a:pt x="2285142" y="572417"/>
                </a:lnTo>
                <a:lnTo>
                  <a:pt x="2302994" y="530176"/>
                </a:lnTo>
                <a:lnTo>
                  <a:pt x="2314150" y="484875"/>
                </a:lnTo>
                <a:lnTo>
                  <a:pt x="2318004" y="437121"/>
                </a:lnTo>
                <a:lnTo>
                  <a:pt x="2318004" y="294411"/>
                </a:lnTo>
                <a:lnTo>
                  <a:pt x="2314150" y="246656"/>
                </a:lnTo>
                <a:lnTo>
                  <a:pt x="2302994" y="201354"/>
                </a:lnTo>
                <a:lnTo>
                  <a:pt x="2285142" y="159112"/>
                </a:lnTo>
                <a:lnTo>
                  <a:pt x="2261199" y="120536"/>
                </a:lnTo>
                <a:lnTo>
                  <a:pt x="2231772" y="86231"/>
                </a:lnTo>
                <a:lnTo>
                  <a:pt x="2197467" y="56804"/>
                </a:lnTo>
                <a:lnTo>
                  <a:pt x="2158891" y="32861"/>
                </a:lnTo>
                <a:lnTo>
                  <a:pt x="2116649" y="15009"/>
                </a:lnTo>
                <a:lnTo>
                  <a:pt x="2071347" y="3853"/>
                </a:lnTo>
                <a:lnTo>
                  <a:pt x="2023592" y="0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  <a:effectLst>
            <a:outerShdw blurRad="428625" rotWithShape="0" algn="bl">
              <a:srgbClr val="000000">
                <a:alpha val="14000"/>
              </a:srgbClr>
            </a:outerShdw>
            <a:reflection blurRad="0" dir="5400000" dist="38100" endA="0" endPos="20000" fadeDir="5400012" kx="0" rotWithShape="0" algn="bl" stA="25000" stPos="0" sy="-100000" ky="0"/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-274320" lvl="0" marL="287020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데이터 분석</a:t>
            </a:r>
            <a:endParaRPr b="1" sz="1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6" name="Google Shape;136;g2ca658827df_9_8"/>
          <p:cNvGrpSpPr/>
          <p:nvPr/>
        </p:nvGrpSpPr>
        <p:grpSpPr>
          <a:xfrm>
            <a:off x="710945" y="3275838"/>
            <a:ext cx="2319655" cy="2654934"/>
            <a:chOff x="710945" y="3275838"/>
            <a:chExt cx="2319655" cy="2654934"/>
          </a:xfrm>
        </p:grpSpPr>
        <p:sp>
          <p:nvSpPr>
            <p:cNvPr id="137" name="Google Shape;137;g2ca658827df_9_8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2054999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4999" y="1732788"/>
                  </a:lnTo>
                  <a:lnTo>
                    <a:pt x="2102550" y="1728526"/>
                  </a:lnTo>
                  <a:lnTo>
                    <a:pt x="2147304" y="1716239"/>
                  </a:lnTo>
                  <a:lnTo>
                    <a:pt x="2188514" y="1696673"/>
                  </a:lnTo>
                  <a:lnTo>
                    <a:pt x="2225434" y="1670576"/>
                  </a:lnTo>
                  <a:lnTo>
                    <a:pt x="2257316" y="1638694"/>
                  </a:lnTo>
                  <a:lnTo>
                    <a:pt x="2283413" y="1601774"/>
                  </a:lnTo>
                  <a:lnTo>
                    <a:pt x="2302979" y="1560564"/>
                  </a:lnTo>
                  <a:lnTo>
                    <a:pt x="2315266" y="1515810"/>
                  </a:lnTo>
                  <a:lnTo>
                    <a:pt x="2319528" y="1468259"/>
                  </a:lnTo>
                  <a:lnTo>
                    <a:pt x="2319528" y="264528"/>
                  </a:lnTo>
                  <a:lnTo>
                    <a:pt x="2315266" y="216980"/>
                  </a:lnTo>
                  <a:lnTo>
                    <a:pt x="2302979" y="172228"/>
                  </a:lnTo>
                  <a:lnTo>
                    <a:pt x="2283413" y="131018"/>
                  </a:lnTo>
                  <a:lnTo>
                    <a:pt x="2257316" y="94098"/>
                  </a:lnTo>
                  <a:lnTo>
                    <a:pt x="2225434" y="62215"/>
                  </a:lnTo>
                  <a:lnTo>
                    <a:pt x="2188514" y="36117"/>
                  </a:lnTo>
                  <a:lnTo>
                    <a:pt x="2147304" y="16550"/>
                  </a:lnTo>
                  <a:lnTo>
                    <a:pt x="2102550" y="4262"/>
                  </a:lnTo>
                  <a:lnTo>
                    <a:pt x="205499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g2ca658827df_9_8"/>
            <p:cNvSpPr/>
            <p:nvPr/>
          </p:nvSpPr>
          <p:spPr>
            <a:xfrm>
              <a:off x="710945" y="4197858"/>
              <a:ext cx="2319655" cy="1732914"/>
            </a:xfrm>
            <a:custGeom>
              <a:rect b="b" l="l" r="r" t="t"/>
              <a:pathLst>
                <a:path extrusionOk="0" h="1732914" w="231965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4999" y="0"/>
                  </a:lnTo>
                  <a:lnTo>
                    <a:pt x="2102550" y="4262"/>
                  </a:lnTo>
                  <a:lnTo>
                    <a:pt x="2147304" y="16550"/>
                  </a:lnTo>
                  <a:lnTo>
                    <a:pt x="2188514" y="36117"/>
                  </a:lnTo>
                  <a:lnTo>
                    <a:pt x="2225434" y="62215"/>
                  </a:lnTo>
                  <a:lnTo>
                    <a:pt x="2257316" y="94098"/>
                  </a:lnTo>
                  <a:lnTo>
                    <a:pt x="2283413" y="131018"/>
                  </a:lnTo>
                  <a:lnTo>
                    <a:pt x="2302979" y="172228"/>
                  </a:lnTo>
                  <a:lnTo>
                    <a:pt x="2315266" y="216980"/>
                  </a:lnTo>
                  <a:lnTo>
                    <a:pt x="2319528" y="264528"/>
                  </a:lnTo>
                  <a:lnTo>
                    <a:pt x="2319528" y="1468259"/>
                  </a:lnTo>
                  <a:lnTo>
                    <a:pt x="2315266" y="1515810"/>
                  </a:lnTo>
                  <a:lnTo>
                    <a:pt x="2302979" y="1560564"/>
                  </a:lnTo>
                  <a:lnTo>
                    <a:pt x="2283413" y="1601774"/>
                  </a:lnTo>
                  <a:lnTo>
                    <a:pt x="2257316" y="1638694"/>
                  </a:lnTo>
                  <a:lnTo>
                    <a:pt x="2225434" y="1670576"/>
                  </a:lnTo>
                  <a:lnTo>
                    <a:pt x="2188514" y="1696673"/>
                  </a:lnTo>
                  <a:lnTo>
                    <a:pt x="2147304" y="1716239"/>
                  </a:lnTo>
                  <a:lnTo>
                    <a:pt x="2102550" y="1728526"/>
                  </a:lnTo>
                  <a:lnTo>
                    <a:pt x="2054999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127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JSON 데이터 크롤링</a:t>
              </a:r>
              <a:endParaRPr b="1" i="1" sz="13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127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+</a:t>
              </a:r>
              <a:endParaRPr b="1" i="1" sz="13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127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 u="sng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셀레니움 활용</a:t>
              </a:r>
              <a:endParaRPr b="1" i="1" sz="1300" u="sng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39" name="Google Shape;139;g2ca658827df_9_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3460" y="4106037"/>
              <a:ext cx="171450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g2ca658827df_9_8"/>
            <p:cNvSpPr/>
            <p:nvPr/>
          </p:nvSpPr>
          <p:spPr>
            <a:xfrm>
              <a:off x="1869185" y="3275838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1" name="Google Shape;141;g2ca658827df_9_8"/>
          <p:cNvGrpSpPr/>
          <p:nvPr/>
        </p:nvGrpSpPr>
        <p:grpSpPr>
          <a:xfrm>
            <a:off x="3460241" y="3288029"/>
            <a:ext cx="2318385" cy="2642742"/>
            <a:chOff x="3460241" y="3288029"/>
            <a:chExt cx="2318385" cy="2642742"/>
          </a:xfrm>
        </p:grpSpPr>
        <p:sp>
          <p:nvSpPr>
            <p:cNvPr id="142" name="Google Shape;142;g2ca658827df_9_8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2053475" y="0"/>
                  </a:moveTo>
                  <a:lnTo>
                    <a:pt x="264528" y="0"/>
                  </a:lnTo>
                  <a:lnTo>
                    <a:pt x="216977" y="4262"/>
                  </a:lnTo>
                  <a:lnTo>
                    <a:pt x="172223" y="16550"/>
                  </a:lnTo>
                  <a:lnTo>
                    <a:pt x="131013" y="36117"/>
                  </a:lnTo>
                  <a:lnTo>
                    <a:pt x="94093" y="62215"/>
                  </a:lnTo>
                  <a:lnTo>
                    <a:pt x="62211" y="94098"/>
                  </a:lnTo>
                  <a:lnTo>
                    <a:pt x="36114" y="131018"/>
                  </a:lnTo>
                  <a:lnTo>
                    <a:pt x="16548" y="172228"/>
                  </a:lnTo>
                  <a:lnTo>
                    <a:pt x="4261" y="216980"/>
                  </a:lnTo>
                  <a:lnTo>
                    <a:pt x="0" y="264528"/>
                  </a:lnTo>
                  <a:lnTo>
                    <a:pt x="0" y="1468259"/>
                  </a:lnTo>
                  <a:lnTo>
                    <a:pt x="4261" y="1515810"/>
                  </a:lnTo>
                  <a:lnTo>
                    <a:pt x="16548" y="1560564"/>
                  </a:lnTo>
                  <a:lnTo>
                    <a:pt x="36114" y="1601774"/>
                  </a:lnTo>
                  <a:lnTo>
                    <a:pt x="62211" y="1638694"/>
                  </a:lnTo>
                  <a:lnTo>
                    <a:pt x="94093" y="1670576"/>
                  </a:lnTo>
                  <a:lnTo>
                    <a:pt x="131013" y="1696673"/>
                  </a:lnTo>
                  <a:lnTo>
                    <a:pt x="172223" y="1716239"/>
                  </a:lnTo>
                  <a:lnTo>
                    <a:pt x="216977" y="1728526"/>
                  </a:lnTo>
                  <a:lnTo>
                    <a:pt x="264528" y="1732788"/>
                  </a:lnTo>
                  <a:lnTo>
                    <a:pt x="2053475" y="1732788"/>
                  </a:lnTo>
                  <a:lnTo>
                    <a:pt x="2101026" y="1728526"/>
                  </a:lnTo>
                  <a:lnTo>
                    <a:pt x="2145780" y="1716239"/>
                  </a:lnTo>
                  <a:lnTo>
                    <a:pt x="2186990" y="1696673"/>
                  </a:lnTo>
                  <a:lnTo>
                    <a:pt x="2223910" y="1670576"/>
                  </a:lnTo>
                  <a:lnTo>
                    <a:pt x="2255792" y="1638694"/>
                  </a:lnTo>
                  <a:lnTo>
                    <a:pt x="2281889" y="1601774"/>
                  </a:lnTo>
                  <a:lnTo>
                    <a:pt x="2301455" y="1560564"/>
                  </a:lnTo>
                  <a:lnTo>
                    <a:pt x="2313742" y="1515810"/>
                  </a:lnTo>
                  <a:lnTo>
                    <a:pt x="2318004" y="1468259"/>
                  </a:lnTo>
                  <a:lnTo>
                    <a:pt x="2318004" y="264528"/>
                  </a:lnTo>
                  <a:lnTo>
                    <a:pt x="2313742" y="216980"/>
                  </a:lnTo>
                  <a:lnTo>
                    <a:pt x="2301455" y="172228"/>
                  </a:lnTo>
                  <a:lnTo>
                    <a:pt x="2281889" y="131018"/>
                  </a:lnTo>
                  <a:lnTo>
                    <a:pt x="2255792" y="94098"/>
                  </a:lnTo>
                  <a:lnTo>
                    <a:pt x="2223910" y="62215"/>
                  </a:lnTo>
                  <a:lnTo>
                    <a:pt x="2186990" y="36117"/>
                  </a:lnTo>
                  <a:lnTo>
                    <a:pt x="2145780" y="16550"/>
                  </a:lnTo>
                  <a:lnTo>
                    <a:pt x="2101026" y="4262"/>
                  </a:lnTo>
                  <a:lnTo>
                    <a:pt x="2053475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" name="Google Shape;143;g2ca658827df_9_8"/>
            <p:cNvSpPr/>
            <p:nvPr/>
          </p:nvSpPr>
          <p:spPr>
            <a:xfrm>
              <a:off x="3460241" y="4197857"/>
              <a:ext cx="2318385" cy="1732914"/>
            </a:xfrm>
            <a:custGeom>
              <a:rect b="b" l="l" r="r" t="t"/>
              <a:pathLst>
                <a:path extrusionOk="0" h="1732914" w="2318385">
                  <a:moveTo>
                    <a:pt x="0" y="264528"/>
                  </a:moveTo>
                  <a:lnTo>
                    <a:pt x="4261" y="216980"/>
                  </a:lnTo>
                  <a:lnTo>
                    <a:pt x="16548" y="172228"/>
                  </a:lnTo>
                  <a:lnTo>
                    <a:pt x="36114" y="131018"/>
                  </a:lnTo>
                  <a:lnTo>
                    <a:pt x="62211" y="94098"/>
                  </a:lnTo>
                  <a:lnTo>
                    <a:pt x="94093" y="62215"/>
                  </a:lnTo>
                  <a:lnTo>
                    <a:pt x="131013" y="36117"/>
                  </a:lnTo>
                  <a:lnTo>
                    <a:pt x="172223" y="16550"/>
                  </a:lnTo>
                  <a:lnTo>
                    <a:pt x="216977" y="4262"/>
                  </a:lnTo>
                  <a:lnTo>
                    <a:pt x="264528" y="0"/>
                  </a:lnTo>
                  <a:lnTo>
                    <a:pt x="2053475" y="0"/>
                  </a:lnTo>
                  <a:lnTo>
                    <a:pt x="2101026" y="4262"/>
                  </a:lnTo>
                  <a:lnTo>
                    <a:pt x="2145780" y="16550"/>
                  </a:lnTo>
                  <a:lnTo>
                    <a:pt x="2186990" y="36117"/>
                  </a:lnTo>
                  <a:lnTo>
                    <a:pt x="2223910" y="62215"/>
                  </a:lnTo>
                  <a:lnTo>
                    <a:pt x="2255792" y="94098"/>
                  </a:lnTo>
                  <a:lnTo>
                    <a:pt x="2281889" y="131018"/>
                  </a:lnTo>
                  <a:lnTo>
                    <a:pt x="2301455" y="172228"/>
                  </a:lnTo>
                  <a:lnTo>
                    <a:pt x="2313742" y="216980"/>
                  </a:lnTo>
                  <a:lnTo>
                    <a:pt x="2318004" y="264528"/>
                  </a:lnTo>
                  <a:lnTo>
                    <a:pt x="2318004" y="1468259"/>
                  </a:lnTo>
                  <a:lnTo>
                    <a:pt x="2313742" y="1515810"/>
                  </a:lnTo>
                  <a:lnTo>
                    <a:pt x="2301455" y="1560564"/>
                  </a:lnTo>
                  <a:lnTo>
                    <a:pt x="2281889" y="1601774"/>
                  </a:lnTo>
                  <a:lnTo>
                    <a:pt x="2255792" y="1638694"/>
                  </a:lnTo>
                  <a:lnTo>
                    <a:pt x="2223910" y="1670576"/>
                  </a:lnTo>
                  <a:lnTo>
                    <a:pt x="2186990" y="1696673"/>
                  </a:lnTo>
                  <a:lnTo>
                    <a:pt x="2145780" y="1716239"/>
                  </a:lnTo>
                  <a:lnTo>
                    <a:pt x="2101026" y="1728526"/>
                  </a:lnTo>
                  <a:lnTo>
                    <a:pt x="2053475" y="1732788"/>
                  </a:lnTo>
                  <a:lnTo>
                    <a:pt x="264528" y="1732788"/>
                  </a:lnTo>
                  <a:lnTo>
                    <a:pt x="216977" y="1728526"/>
                  </a:lnTo>
                  <a:lnTo>
                    <a:pt x="172223" y="1716239"/>
                  </a:lnTo>
                  <a:lnTo>
                    <a:pt x="131013" y="1696673"/>
                  </a:lnTo>
                  <a:lnTo>
                    <a:pt x="94093" y="1670576"/>
                  </a:lnTo>
                  <a:lnTo>
                    <a:pt x="62211" y="1638694"/>
                  </a:lnTo>
                  <a:lnTo>
                    <a:pt x="36114" y="1601774"/>
                  </a:lnTo>
                  <a:lnTo>
                    <a:pt x="16548" y="1560564"/>
                  </a:lnTo>
                  <a:lnTo>
                    <a:pt x="4261" y="1515810"/>
                  </a:lnTo>
                  <a:lnTo>
                    <a:pt x="0" y="1468259"/>
                  </a:lnTo>
                  <a:lnTo>
                    <a:pt x="0" y="264528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결측치</a:t>
              </a:r>
              <a:r>
                <a:rPr b="1" i="1" lang="ko-KR" sz="1300">
                  <a:solidFill>
                    <a:srgbClr val="404040"/>
                  </a:solidFill>
                </a:rPr>
                <a:t> 제거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정규표현식 노이즈</a:t>
              </a:r>
              <a:r>
                <a:rPr b="1" i="1" lang="ko-KR" sz="1300">
                  <a:solidFill>
                    <a:srgbClr val="404040"/>
                  </a:solidFill>
                </a:rPr>
                <a:t> 제거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불용어 </a:t>
              </a:r>
              <a:r>
                <a:rPr b="1" i="1" lang="ko-KR" sz="1300">
                  <a:solidFill>
                    <a:srgbClr val="404040"/>
                  </a:solidFill>
                </a:rPr>
                <a:t>제거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영문화</a:t>
              </a:r>
              <a:r>
                <a:rPr b="1" i="1" lang="ko-KR" sz="1300">
                  <a:solidFill>
                    <a:srgbClr val="404040"/>
                  </a:solidFill>
                </a:rPr>
                <a:t> 처리</a:t>
              </a:r>
              <a:endParaRPr b="1" i="1" sz="1300">
                <a:solidFill>
                  <a:srgbClr val="404040"/>
                </a:solidFill>
              </a:endParaRPr>
            </a:p>
          </p:txBody>
        </p:sp>
        <p:pic>
          <p:nvPicPr>
            <p:cNvPr id="144" name="Google Shape;144;g2ca658827df_9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4280" y="4119752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g2ca658827df_9_8"/>
            <p:cNvSpPr/>
            <p:nvPr/>
          </p:nvSpPr>
          <p:spPr>
            <a:xfrm>
              <a:off x="4620005" y="3288029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6" name="Google Shape;146;g2ca658827df_9_8"/>
          <p:cNvGrpSpPr/>
          <p:nvPr/>
        </p:nvGrpSpPr>
        <p:grpSpPr>
          <a:xfrm>
            <a:off x="6209538" y="3288029"/>
            <a:ext cx="2318384" cy="2624328"/>
            <a:chOff x="6209538" y="3288029"/>
            <a:chExt cx="2318384" cy="2624328"/>
          </a:xfrm>
        </p:grpSpPr>
        <p:sp>
          <p:nvSpPr>
            <p:cNvPr id="147" name="Google Shape;147;g2ca658827df_9_8"/>
            <p:cNvSpPr/>
            <p:nvPr/>
          </p:nvSpPr>
          <p:spPr>
            <a:xfrm>
              <a:off x="6209538" y="4197857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" name="Google Shape;148;g2ca658827df_9_8"/>
            <p:cNvSpPr/>
            <p:nvPr/>
          </p:nvSpPr>
          <p:spPr>
            <a:xfrm>
              <a:off x="6209538" y="4197857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-KR" sz="1600">
                  <a:solidFill>
                    <a:srgbClr val="5AB9CB"/>
                  </a:solidFill>
                  <a:latin typeface="Georgia"/>
                  <a:ea typeface="Georgia"/>
                  <a:cs typeface="Georgia"/>
                  <a:sym typeface="Georgia"/>
                </a:rPr>
                <a:t>WordCloud</a:t>
              </a:r>
              <a:endParaRPr i="1" sz="1600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600">
                  <a:solidFill>
                    <a:srgbClr val="404040"/>
                  </a:solidFill>
                  <a:latin typeface="Georgia"/>
                  <a:ea typeface="Georgia"/>
                  <a:cs typeface="Georgia"/>
                  <a:sym typeface="Georgia"/>
                </a:rPr>
                <a:t>+</a:t>
              </a:r>
              <a:endParaRPr b="1" i="1" sz="16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-KR" sz="1600" u="sng">
                  <a:solidFill>
                    <a:srgbClr val="5AB9CB"/>
                  </a:solidFill>
                  <a:latin typeface="Georgia"/>
                  <a:ea typeface="Georgia"/>
                  <a:cs typeface="Georgia"/>
                  <a:sym typeface="Georgia"/>
                </a:rPr>
                <a:t>LDA</a:t>
              </a:r>
              <a:endParaRPr i="1" sz="1600" u="sng">
                <a:solidFill>
                  <a:srgbClr val="5AB9CB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49" name="Google Shape;149;g2ca658827df_9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83577" y="4107560"/>
              <a:ext cx="16992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g2ca658827df_9_8"/>
            <p:cNvSpPr/>
            <p:nvPr/>
          </p:nvSpPr>
          <p:spPr>
            <a:xfrm>
              <a:off x="7373874" y="3288029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1" name="Google Shape;151;g2ca658827df_9_8"/>
          <p:cNvGrpSpPr/>
          <p:nvPr/>
        </p:nvGrpSpPr>
        <p:grpSpPr>
          <a:xfrm>
            <a:off x="8958833" y="3303270"/>
            <a:ext cx="2318384" cy="2627376"/>
            <a:chOff x="8958833" y="3303270"/>
            <a:chExt cx="2318384" cy="2627376"/>
          </a:xfrm>
        </p:grpSpPr>
        <p:sp>
          <p:nvSpPr>
            <p:cNvPr id="152" name="Google Shape;152;g2ca658827df_9_8"/>
            <p:cNvSpPr/>
            <p:nvPr/>
          </p:nvSpPr>
          <p:spPr>
            <a:xfrm>
              <a:off x="8958833" y="4216146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2056269" y="0"/>
                  </a:moveTo>
                  <a:lnTo>
                    <a:pt x="261734" y="0"/>
                  </a:lnTo>
                  <a:lnTo>
                    <a:pt x="214687" y="4216"/>
                  </a:lnTo>
                  <a:lnTo>
                    <a:pt x="170406" y="16374"/>
                  </a:lnTo>
                  <a:lnTo>
                    <a:pt x="129632" y="35734"/>
                  </a:lnTo>
                  <a:lnTo>
                    <a:pt x="93102" y="61556"/>
                  </a:lnTo>
                  <a:lnTo>
                    <a:pt x="61556" y="93102"/>
                  </a:lnTo>
                  <a:lnTo>
                    <a:pt x="35734" y="129632"/>
                  </a:lnTo>
                  <a:lnTo>
                    <a:pt x="16374" y="170406"/>
                  </a:lnTo>
                  <a:lnTo>
                    <a:pt x="4216" y="214687"/>
                  </a:lnTo>
                  <a:lnTo>
                    <a:pt x="0" y="261734"/>
                  </a:lnTo>
                  <a:lnTo>
                    <a:pt x="0" y="1452765"/>
                  </a:lnTo>
                  <a:lnTo>
                    <a:pt x="4216" y="1499812"/>
                  </a:lnTo>
                  <a:lnTo>
                    <a:pt x="16374" y="1544093"/>
                  </a:lnTo>
                  <a:lnTo>
                    <a:pt x="35734" y="1584867"/>
                  </a:lnTo>
                  <a:lnTo>
                    <a:pt x="61556" y="1621397"/>
                  </a:lnTo>
                  <a:lnTo>
                    <a:pt x="93102" y="1652943"/>
                  </a:lnTo>
                  <a:lnTo>
                    <a:pt x="129632" y="1678765"/>
                  </a:lnTo>
                  <a:lnTo>
                    <a:pt x="170406" y="1698125"/>
                  </a:lnTo>
                  <a:lnTo>
                    <a:pt x="214687" y="1710283"/>
                  </a:lnTo>
                  <a:lnTo>
                    <a:pt x="261734" y="1714500"/>
                  </a:lnTo>
                  <a:lnTo>
                    <a:pt x="2056269" y="1714500"/>
                  </a:lnTo>
                  <a:lnTo>
                    <a:pt x="2103316" y="1710283"/>
                  </a:lnTo>
                  <a:lnTo>
                    <a:pt x="2147597" y="1698125"/>
                  </a:lnTo>
                  <a:lnTo>
                    <a:pt x="2188371" y="1678765"/>
                  </a:lnTo>
                  <a:lnTo>
                    <a:pt x="2224901" y="1652943"/>
                  </a:lnTo>
                  <a:lnTo>
                    <a:pt x="2256447" y="1621397"/>
                  </a:lnTo>
                  <a:lnTo>
                    <a:pt x="2282269" y="1584867"/>
                  </a:lnTo>
                  <a:lnTo>
                    <a:pt x="2301629" y="1544093"/>
                  </a:lnTo>
                  <a:lnTo>
                    <a:pt x="2313787" y="1499812"/>
                  </a:lnTo>
                  <a:lnTo>
                    <a:pt x="2318004" y="1452765"/>
                  </a:lnTo>
                  <a:lnTo>
                    <a:pt x="2318004" y="261734"/>
                  </a:lnTo>
                  <a:lnTo>
                    <a:pt x="2313787" y="214687"/>
                  </a:lnTo>
                  <a:lnTo>
                    <a:pt x="2301629" y="170406"/>
                  </a:lnTo>
                  <a:lnTo>
                    <a:pt x="2282269" y="129632"/>
                  </a:lnTo>
                  <a:lnTo>
                    <a:pt x="2256447" y="93102"/>
                  </a:lnTo>
                  <a:lnTo>
                    <a:pt x="2224901" y="61556"/>
                  </a:lnTo>
                  <a:lnTo>
                    <a:pt x="2188371" y="35734"/>
                  </a:lnTo>
                  <a:lnTo>
                    <a:pt x="2147597" y="16374"/>
                  </a:lnTo>
                  <a:lnTo>
                    <a:pt x="2103316" y="4216"/>
                  </a:lnTo>
                  <a:lnTo>
                    <a:pt x="2056269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" name="Google Shape;153;g2ca658827df_9_8"/>
            <p:cNvSpPr/>
            <p:nvPr/>
          </p:nvSpPr>
          <p:spPr>
            <a:xfrm>
              <a:off x="8958833" y="4216146"/>
              <a:ext cx="2318384" cy="1714500"/>
            </a:xfrm>
            <a:custGeom>
              <a:rect b="b" l="l" r="r" t="t"/>
              <a:pathLst>
                <a:path extrusionOk="0" h="1714500" w="2318384">
                  <a:moveTo>
                    <a:pt x="0" y="261734"/>
                  </a:moveTo>
                  <a:lnTo>
                    <a:pt x="4216" y="214687"/>
                  </a:lnTo>
                  <a:lnTo>
                    <a:pt x="16374" y="170406"/>
                  </a:lnTo>
                  <a:lnTo>
                    <a:pt x="35734" y="129632"/>
                  </a:lnTo>
                  <a:lnTo>
                    <a:pt x="61556" y="93102"/>
                  </a:lnTo>
                  <a:lnTo>
                    <a:pt x="93102" y="61556"/>
                  </a:lnTo>
                  <a:lnTo>
                    <a:pt x="129632" y="35734"/>
                  </a:lnTo>
                  <a:lnTo>
                    <a:pt x="170406" y="16374"/>
                  </a:lnTo>
                  <a:lnTo>
                    <a:pt x="214687" y="4216"/>
                  </a:lnTo>
                  <a:lnTo>
                    <a:pt x="261734" y="0"/>
                  </a:lnTo>
                  <a:lnTo>
                    <a:pt x="2056269" y="0"/>
                  </a:lnTo>
                  <a:lnTo>
                    <a:pt x="2103316" y="4216"/>
                  </a:lnTo>
                  <a:lnTo>
                    <a:pt x="2147597" y="16374"/>
                  </a:lnTo>
                  <a:lnTo>
                    <a:pt x="2188371" y="35734"/>
                  </a:lnTo>
                  <a:lnTo>
                    <a:pt x="2224901" y="61556"/>
                  </a:lnTo>
                  <a:lnTo>
                    <a:pt x="2256447" y="93102"/>
                  </a:lnTo>
                  <a:lnTo>
                    <a:pt x="2282269" y="129632"/>
                  </a:lnTo>
                  <a:lnTo>
                    <a:pt x="2301629" y="170406"/>
                  </a:lnTo>
                  <a:lnTo>
                    <a:pt x="2313787" y="214687"/>
                  </a:lnTo>
                  <a:lnTo>
                    <a:pt x="2318004" y="261734"/>
                  </a:lnTo>
                  <a:lnTo>
                    <a:pt x="2318004" y="1452765"/>
                  </a:lnTo>
                  <a:lnTo>
                    <a:pt x="2313787" y="1499812"/>
                  </a:lnTo>
                  <a:lnTo>
                    <a:pt x="2301629" y="1544093"/>
                  </a:lnTo>
                  <a:lnTo>
                    <a:pt x="2282269" y="1584867"/>
                  </a:lnTo>
                  <a:lnTo>
                    <a:pt x="2256447" y="1621397"/>
                  </a:lnTo>
                  <a:lnTo>
                    <a:pt x="2224901" y="1652943"/>
                  </a:lnTo>
                  <a:lnTo>
                    <a:pt x="2188371" y="1678765"/>
                  </a:lnTo>
                  <a:lnTo>
                    <a:pt x="2147597" y="1698125"/>
                  </a:lnTo>
                  <a:lnTo>
                    <a:pt x="2103316" y="1710283"/>
                  </a:lnTo>
                  <a:lnTo>
                    <a:pt x="2056269" y="1714500"/>
                  </a:lnTo>
                  <a:lnTo>
                    <a:pt x="261734" y="1714500"/>
                  </a:lnTo>
                  <a:lnTo>
                    <a:pt x="214687" y="1710283"/>
                  </a:lnTo>
                  <a:lnTo>
                    <a:pt x="170406" y="1698125"/>
                  </a:lnTo>
                  <a:lnTo>
                    <a:pt x="129632" y="1678765"/>
                  </a:lnTo>
                  <a:lnTo>
                    <a:pt x="93102" y="1652943"/>
                  </a:lnTo>
                  <a:lnTo>
                    <a:pt x="61556" y="1621397"/>
                  </a:lnTo>
                  <a:lnTo>
                    <a:pt x="35734" y="1584867"/>
                  </a:lnTo>
                  <a:lnTo>
                    <a:pt x="16374" y="1544093"/>
                  </a:lnTo>
                  <a:lnTo>
                    <a:pt x="4216" y="1499812"/>
                  </a:lnTo>
                  <a:lnTo>
                    <a:pt x="0" y="1452765"/>
                  </a:lnTo>
                  <a:lnTo>
                    <a:pt x="0" y="261734"/>
                  </a:lnTo>
                  <a:close/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시각화 결과 분석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</a:rPr>
                <a:t>마케팅 전략수립을 위한</a:t>
              </a:r>
              <a:endParaRPr b="1" i="1" sz="1300">
                <a:solidFill>
                  <a:srgbClr val="404040"/>
                </a:solidFill>
              </a:endParaRPr>
            </a:p>
            <a:p>
              <a:pPr indent="0" lvl="0" marL="12700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1300">
                  <a:solidFill>
                    <a:srgbClr val="404040"/>
                  </a:solidFill>
                  <a:highlight>
                    <a:srgbClr val="5AB9CB"/>
                  </a:highlight>
                </a:rPr>
                <a:t>인사이트 도출</a:t>
              </a:r>
              <a:endParaRPr b="1" i="1" sz="1900">
                <a:highlight>
                  <a:srgbClr val="5AB9CB"/>
                </a:highlight>
              </a:endParaRPr>
            </a:p>
          </p:txBody>
        </p:sp>
        <p:pic>
          <p:nvPicPr>
            <p:cNvPr id="154" name="Google Shape;154;g2ca658827df_9_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32872" y="4130421"/>
              <a:ext cx="169925" cy="16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2ca658827df_9_8"/>
            <p:cNvSpPr/>
            <p:nvPr/>
          </p:nvSpPr>
          <p:spPr>
            <a:xfrm>
              <a:off x="10117073" y="3303270"/>
              <a:ext cx="0" cy="836295"/>
            </a:xfrm>
            <a:custGeom>
              <a:rect b="b" l="l" r="r" t="t"/>
              <a:pathLst>
                <a:path extrusionOk="0" h="836295" w="120000">
                  <a:moveTo>
                    <a:pt x="0" y="0"/>
                  </a:moveTo>
                  <a:lnTo>
                    <a:pt x="0" y="836155"/>
                  </a:lnTo>
                </a:path>
              </a:pathLst>
            </a:custGeom>
            <a:noFill/>
            <a:ln cap="flat" cmpd="sng" w="19050">
              <a:solidFill>
                <a:srgbClr val="064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cxnSp>
        <p:nvCxnSpPr>
          <p:cNvPr id="156" name="Google Shape;156;g2ca658827df_9_8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g2ca658827df_9_8"/>
          <p:cNvSpPr/>
          <p:nvPr/>
        </p:nvSpPr>
        <p:spPr>
          <a:xfrm>
            <a:off x="313127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a658827df_9_8"/>
          <p:cNvSpPr/>
          <p:nvPr/>
        </p:nvSpPr>
        <p:spPr>
          <a:xfrm>
            <a:off x="5868525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ca658827df_9_8"/>
          <p:cNvSpPr/>
          <p:nvPr/>
        </p:nvSpPr>
        <p:spPr>
          <a:xfrm>
            <a:off x="8617813" y="2866325"/>
            <a:ext cx="249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ca658827df_9_8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1" name="Google Shape;161;g2ca658827df_9_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ac4b6dcb2_7_0"/>
          <p:cNvSpPr/>
          <p:nvPr/>
        </p:nvSpPr>
        <p:spPr>
          <a:xfrm>
            <a:off x="1887048" y="1576425"/>
            <a:ext cx="111695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" name="Google Shape;167;g2cac4b6dcb2_7_0"/>
          <p:cNvSpPr txBox="1"/>
          <p:nvPr/>
        </p:nvSpPr>
        <p:spPr>
          <a:xfrm>
            <a:off x="895863" y="1326375"/>
            <a:ext cx="10569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수행 WPT(Work Plan Timeline)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8" name="Google Shape;168;g2cac4b6dcb2_7_0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g2cac4b6dcb2_7_0"/>
          <p:cNvPicPr preferRelativeResize="0"/>
          <p:nvPr/>
        </p:nvPicPr>
        <p:blipFill rotWithShape="1">
          <a:blip r:embed="rId3">
            <a:alphaModFix/>
          </a:blip>
          <a:srcRect b="1048" l="0" r="546" t="0"/>
          <a:stretch/>
        </p:blipFill>
        <p:spPr>
          <a:xfrm>
            <a:off x="895875" y="1756875"/>
            <a:ext cx="10808124" cy="48540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g2cac4b6dcb2_7_0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1" name="Google Shape;171;g2cac4b6dcb2_7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/>
          <p:nvPr/>
        </p:nvSpPr>
        <p:spPr>
          <a:xfrm>
            <a:off x="1887048" y="1576425"/>
            <a:ext cx="1116954" cy="71247"/>
          </a:xfrm>
          <a:custGeom>
            <a:rect b="b" l="l" r="r" t="t"/>
            <a:pathLst>
              <a:path extrusionOk="0" h="76200" w="2158365">
                <a:moveTo>
                  <a:pt x="2157984" y="0"/>
                </a:moveTo>
                <a:lnTo>
                  <a:pt x="0" y="0"/>
                </a:lnTo>
                <a:lnTo>
                  <a:pt x="0" y="76200"/>
                </a:lnTo>
                <a:lnTo>
                  <a:pt x="2157984" y="76200"/>
                </a:lnTo>
                <a:lnTo>
                  <a:pt x="2157984" y="0"/>
                </a:lnTo>
                <a:close/>
              </a:path>
            </a:pathLst>
          </a:custGeom>
          <a:solidFill>
            <a:srgbClr val="B4C6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" name="Google Shape;177;p6"/>
          <p:cNvSpPr txBox="1"/>
          <p:nvPr/>
        </p:nvSpPr>
        <p:spPr>
          <a:xfrm>
            <a:off x="895869" y="1326375"/>
            <a:ext cx="6521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Gowun Batang"/>
                <a:ea typeface="Gowun Batang"/>
                <a:cs typeface="Gowun Batang"/>
                <a:sym typeface="Gowun Batang"/>
              </a:rPr>
              <a:t>프로젝트 수행 </a:t>
            </a:r>
            <a:r>
              <a:rPr b="1" lang="ko-KR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WPT(Work Plan Timeline) 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78" name="Google Shape;178;p6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79" name="Google Shape;179;p6"/>
          <p:cNvGraphicFramePr/>
          <p:nvPr/>
        </p:nvGraphicFramePr>
        <p:xfrm>
          <a:off x="895871" y="175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{EA3C5172-99B1-416E-A3F3-4655E87B31AC}</a:tableStyleId>
              </a:tblPr>
              <a:tblGrid>
                <a:gridCol w="3331475"/>
                <a:gridCol w="1319400"/>
                <a:gridCol w="3316725"/>
                <a:gridCol w="2185525"/>
              </a:tblGrid>
              <a:tr h="31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구분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기간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활동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chemeClr val="lt1"/>
                          </a:solidFill>
                        </a:rPr>
                        <a:t>비고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449A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팀 결성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3/22(금)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주제선정 1차 회의 (봄툰)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3/22(금) ~ 3/25(월)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주제선정, 기획안 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다수결 주제선정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크롤링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3/25(월) ~ 4/1(월)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‘봄툰’ 댓글 크롤링 및 코드 작성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Json </a:t>
                      </a: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Request, Selenium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텍스트마이닝  개인과제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4/1(월) ~ 4/4(목)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개인과제 수행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적용 방안 고찰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데이터전처리 및 텍스트마이닝 방법론 2차회의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댓글 결측치 제거 후 데이터전처리 방안 협의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결측치 제거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댓글 결측치 제거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방법론 시나리오 3차회의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워드클라우드 작성방안 논의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리뷰 코퍼스 제작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4/5(금)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댓글 코퍼스 생성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한국어 불용어 사전 만들기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4/7(일) ~ 4/8(월)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불용어 데이터 개별수집 및 코퍼스 제작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긴급 4차 회의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4/8(월)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결과물 가공 및 역할분담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(</a:t>
                      </a: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한/영)워드클라우드,</a:t>
                      </a:r>
                      <a:endParaRPr sz="1200">
                        <a:solidFill>
                          <a:srgbClr val="494429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PPT초안 작성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 전처리 + 워드클라우드 생성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4/8(월) ~ 4/9(화)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 정규화, 형태소 분석기별 비교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OKt, Hannanum,Mecab, Pororo, Khaii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LDA 작업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LDA 작성 및 코드 개선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데이터분석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워드클라우드,  LDA 인사이트 분석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자체평가 내용 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프로젝트  자체평가 내용 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이슈정리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</a:t>
                      </a:r>
                      <a:endParaRPr sz="1200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개발과정 발생 이슈 문서화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주제선정, 크롤링, 전처리 등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PPT 제작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4/9(화) ~ 4/11(목)</a:t>
                      </a:r>
                      <a:endParaRPr b="0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494429"/>
                          </a:solidFill>
                        </a:rPr>
                        <a:t>PPT 템플릿 작성, 자료취합, 레이아웃 조정</a:t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494429"/>
                          </a:solidFill>
                        </a:rPr>
                        <a:t>총 개발기간 (총 3주)</a:t>
                      </a:r>
                      <a:endParaRPr b="1"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3/22</a:t>
                      </a:r>
                      <a:r>
                        <a:rPr b="1" lang="ko-KR" sz="1200">
                          <a:solidFill>
                            <a:srgbClr val="4944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(금) ~ 4/11(목)</a:t>
                      </a:r>
                      <a:endParaRPr b="1" sz="1200" u="none" cap="none" strike="noStrike">
                        <a:solidFill>
                          <a:srgbClr val="4944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94429"/>
                        </a:solidFill>
                      </a:endParaRPr>
                    </a:p>
                  </a:txBody>
                  <a:tcPr marT="0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0" name="Google Shape;180;p6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수행절차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" name="Google Shape;181;p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/>
          <p:nvPr/>
        </p:nvSpPr>
        <p:spPr>
          <a:xfrm>
            <a:off x="9719326" y="3809363"/>
            <a:ext cx="9543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 최희범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9183050" y="4133538"/>
            <a:ext cx="17652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웹크롤링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데이터전처리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워드 클라우드 작성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데이터 LDA 처리 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12065" marR="508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-KR">
                <a:latin typeface="Georgia"/>
                <a:ea typeface="Georgia"/>
                <a:cs typeface="Georgia"/>
                <a:sym typeface="Georgia"/>
              </a:rPr>
              <a:t> PPT작성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485069" y="859825"/>
            <a:ext cx="3087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TEAM</a:t>
            </a:r>
            <a:r>
              <a:rPr b="1" lang="ko-KR" sz="23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	|</a:t>
            </a:r>
            <a:r>
              <a:rPr b="1" lang="ko-KR" sz="24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ko-KR" sz="2400">
                <a:solidFill>
                  <a:srgbClr val="064499"/>
                </a:solidFill>
                <a:latin typeface="Georgia"/>
                <a:ea typeface="Georgia"/>
                <a:cs typeface="Georgia"/>
                <a:sym typeface="Georgia"/>
              </a:rPr>
              <a:t>ALPHA911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9" name="Google Shape;189;p4"/>
          <p:cNvGrpSpPr/>
          <p:nvPr/>
        </p:nvGrpSpPr>
        <p:grpSpPr>
          <a:xfrm>
            <a:off x="3453515" y="3743479"/>
            <a:ext cx="2414095" cy="2980779"/>
            <a:chOff x="4309615" y="2680146"/>
            <a:chExt cx="2178000" cy="2980779"/>
          </a:xfrm>
        </p:grpSpPr>
        <p:pic>
          <p:nvPicPr>
            <p:cNvPr id="190" name="Google Shape;190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7771" y="2680146"/>
              <a:ext cx="390067" cy="390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4"/>
            <p:cNvSpPr txBox="1"/>
            <p:nvPr/>
          </p:nvSpPr>
          <p:spPr>
            <a:xfrm>
              <a:off x="4908020" y="2746018"/>
              <a:ext cx="10068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404040"/>
                  </a:solidFill>
                  <a:latin typeface="Verdana"/>
                  <a:ea typeface="Verdana"/>
                  <a:cs typeface="Verdana"/>
                  <a:sym typeface="Verdana"/>
                </a:rPr>
                <a:t> 문영식</a:t>
              </a:r>
              <a:endParaRPr sz="1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4309615" y="3080025"/>
              <a:ext cx="2178000" cy="25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065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Git repo/project 관리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웹크롤링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데이터 전처리 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워드 클라우드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데이터 LDA 처리</a:t>
              </a:r>
              <a:endParaRPr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산출물 관리</a:t>
              </a:r>
              <a:endParaRPr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PPT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대본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93" name="Google Shape;193;p4"/>
          <p:cNvSpPr txBox="1"/>
          <p:nvPr/>
        </p:nvSpPr>
        <p:spPr>
          <a:xfrm>
            <a:off x="580426" y="274763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팀 구성 및 역할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94" name="Google Shape;194;p4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5" name="Google Shape;195;p4"/>
          <p:cNvGrpSpPr/>
          <p:nvPr/>
        </p:nvGrpSpPr>
        <p:grpSpPr>
          <a:xfrm>
            <a:off x="6327038" y="3738296"/>
            <a:ext cx="2178000" cy="2700529"/>
            <a:chOff x="6505075" y="2402946"/>
            <a:chExt cx="2178000" cy="2700529"/>
          </a:xfrm>
        </p:grpSpPr>
        <p:sp>
          <p:nvSpPr>
            <p:cNvPr id="196" name="Google Shape;196;p4"/>
            <p:cNvSpPr txBox="1"/>
            <p:nvPr/>
          </p:nvSpPr>
          <p:spPr>
            <a:xfrm>
              <a:off x="7162102" y="2468818"/>
              <a:ext cx="10068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404040"/>
                  </a:solidFill>
                  <a:latin typeface="Verdana"/>
                  <a:ea typeface="Verdana"/>
                  <a:cs typeface="Verdana"/>
                  <a:sym typeface="Verdana"/>
                </a:rPr>
                <a:t>  </a:t>
              </a:r>
              <a:r>
                <a:rPr b="1" lang="ko-KR" sz="1600">
                  <a:solidFill>
                    <a:srgbClr val="404040"/>
                  </a:solidFill>
                  <a:latin typeface="Verdana"/>
                  <a:ea typeface="Verdana"/>
                  <a:cs typeface="Verdana"/>
                  <a:sym typeface="Verdana"/>
                </a:rPr>
                <a:t> 조인준</a:t>
              </a:r>
              <a:endParaRPr sz="1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6505075" y="2858875"/>
              <a:ext cx="2178000" cy="22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065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웹크롤링 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데이터 전처리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데이터 영문 번역처리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영문 전처리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영문 워드클라우드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영문 데이터 LDA 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PPT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98" name="Google Shape;198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51236" y="2402946"/>
              <a:ext cx="390067" cy="3900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9261" y="3743484"/>
            <a:ext cx="390067" cy="390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4"/>
          <p:cNvGrpSpPr/>
          <p:nvPr/>
        </p:nvGrpSpPr>
        <p:grpSpPr>
          <a:xfrm>
            <a:off x="1022363" y="3743471"/>
            <a:ext cx="2012400" cy="2031929"/>
            <a:chOff x="1838600" y="2491621"/>
            <a:chExt cx="2012400" cy="2031929"/>
          </a:xfrm>
        </p:grpSpPr>
        <p:sp>
          <p:nvSpPr>
            <p:cNvPr id="201" name="Google Shape;201;p4"/>
            <p:cNvSpPr txBox="1"/>
            <p:nvPr/>
          </p:nvSpPr>
          <p:spPr>
            <a:xfrm>
              <a:off x="2509444" y="2557493"/>
              <a:ext cx="9546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404040"/>
                  </a:solidFill>
                  <a:latin typeface="Verdana"/>
                  <a:ea typeface="Verdana"/>
                  <a:cs typeface="Verdana"/>
                  <a:sym typeface="Verdana"/>
                </a:rPr>
                <a:t>  김예선</a:t>
              </a:r>
              <a:endParaRPr sz="16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2" name="Google Shape;202;p4"/>
            <p:cNvSpPr txBox="1"/>
            <p:nvPr/>
          </p:nvSpPr>
          <p:spPr>
            <a:xfrm>
              <a:off x="1838600" y="2950950"/>
              <a:ext cx="2012400" cy="15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065" marR="508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웹크롤링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데이터전처리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워드 클라우드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PPT작성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12065" marR="5080" rtl="0" algn="ctr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b="1" lang="ko-KR">
                  <a:latin typeface="Georgia"/>
                  <a:ea typeface="Georgia"/>
                  <a:cs typeface="Georgia"/>
                  <a:sym typeface="Georgia"/>
                </a:rPr>
                <a:t>대본 작성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203" name="Google Shape;20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39286" y="2491621"/>
              <a:ext cx="390067" cy="3900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4"/>
          <p:cNvSpPr txBox="1"/>
          <p:nvPr>
            <p:ph idx="12" type="sldNum"/>
          </p:nvPr>
        </p:nvSpPr>
        <p:spPr>
          <a:xfrm>
            <a:off x="8954015" y="5713403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5" name="Google Shape;2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763" y="1399001"/>
            <a:ext cx="2012401" cy="20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6700" y="1311513"/>
            <a:ext cx="2414075" cy="24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7288" y="1466908"/>
            <a:ext cx="1865399" cy="210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9575" y="1403750"/>
            <a:ext cx="2177999" cy="217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/>
          <p:nvPr/>
        </p:nvSpPr>
        <p:spPr>
          <a:xfrm>
            <a:off x="4879900" y="313427"/>
            <a:ext cx="5428615" cy="461540"/>
          </a:xfrm>
          <a:custGeom>
            <a:rect b="b" l="l" r="r" t="t"/>
            <a:pathLst>
              <a:path extrusionOk="0" h="638810" w="5428615">
                <a:moveTo>
                  <a:pt x="5276850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486917"/>
                </a:lnTo>
                <a:lnTo>
                  <a:pt x="7730" y="534845"/>
                </a:lnTo>
                <a:lnTo>
                  <a:pt x="29258" y="576471"/>
                </a:lnTo>
                <a:lnTo>
                  <a:pt x="62084" y="609297"/>
                </a:lnTo>
                <a:lnTo>
                  <a:pt x="103710" y="630825"/>
                </a:lnTo>
                <a:lnTo>
                  <a:pt x="151638" y="638556"/>
                </a:lnTo>
                <a:lnTo>
                  <a:pt x="5276850" y="638556"/>
                </a:lnTo>
                <a:lnTo>
                  <a:pt x="5324777" y="630825"/>
                </a:lnTo>
                <a:lnTo>
                  <a:pt x="5366403" y="609297"/>
                </a:lnTo>
                <a:lnTo>
                  <a:pt x="5399229" y="576471"/>
                </a:lnTo>
                <a:lnTo>
                  <a:pt x="5420757" y="534845"/>
                </a:lnTo>
                <a:lnTo>
                  <a:pt x="5428488" y="486917"/>
                </a:lnTo>
                <a:lnTo>
                  <a:pt x="5428488" y="151637"/>
                </a:lnTo>
                <a:lnTo>
                  <a:pt x="5420757" y="103710"/>
                </a:lnTo>
                <a:lnTo>
                  <a:pt x="5399229" y="62084"/>
                </a:lnTo>
                <a:lnTo>
                  <a:pt x="5366403" y="29258"/>
                </a:lnTo>
                <a:lnTo>
                  <a:pt x="5324777" y="7730"/>
                </a:lnTo>
                <a:lnTo>
                  <a:pt x="527685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Gowun Batang"/>
                <a:ea typeface="Gowun Batang"/>
                <a:cs typeface="Gowun Batang"/>
                <a:sym typeface="Gowun Batang"/>
              </a:rPr>
              <a:t>봄툰 웹 분석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215" name="Google Shape;21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5" y="1432700"/>
            <a:ext cx="5877150" cy="50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7"/>
          <p:cNvPicPr preferRelativeResize="0"/>
          <p:nvPr/>
        </p:nvPicPr>
        <p:blipFill rotWithShape="1">
          <a:blip r:embed="rId4">
            <a:alphaModFix/>
          </a:blip>
          <a:srcRect b="0" l="5526" r="0" t="0"/>
          <a:stretch/>
        </p:blipFill>
        <p:spPr>
          <a:xfrm>
            <a:off x="6088125" y="1432700"/>
            <a:ext cx="6036690" cy="50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 txBox="1"/>
          <p:nvPr/>
        </p:nvSpPr>
        <p:spPr>
          <a:xfrm>
            <a:off x="1013567" y="313286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수행 결과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18" name="Google Shape;218;p7"/>
          <p:cNvCxnSpPr/>
          <p:nvPr/>
        </p:nvCxnSpPr>
        <p:spPr>
          <a:xfrm>
            <a:off x="2932886" y="986177"/>
            <a:ext cx="909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2024-04-08T03:59:37Z</dcterms:created>
  <dc:creator>성 호경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PowerPoint용 Acrobat PDFMaker 21</vt:lpwstr>
  </property>
  <property fmtid="{D5CDD505-2E9C-101B-9397-08002B2CF9AE}" pid="4" name="LastSaved">
    <vt:filetime>2024-04-08T00:00:00Z</vt:filetime>
  </property>
  <property fmtid="{D5CDD505-2E9C-101B-9397-08002B2CF9AE}" pid="5" name="Producer">
    <vt:lpwstr>3-Heights(TM) PDF Security Shell 4.8.25.2 (http://www.pdf-tools.com)</vt:lpwstr>
  </property>
</Properties>
</file>